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70" r:id="rId5"/>
    <p:sldId id="273" r:id="rId6"/>
    <p:sldId id="272" r:id="rId7"/>
    <p:sldId id="274" r:id="rId8"/>
    <p:sldId id="264" r:id="rId9"/>
    <p:sldId id="269" r:id="rId10"/>
    <p:sldId id="268" r:id="rId11"/>
    <p:sldId id="266"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6"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84" d="100"/>
          <a:sy n="84" d="100"/>
        </p:scale>
        <p:origin x="601"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60C71A6-01AF-4E72-BE09-ABC2AD04FACA}" type="datetimeFigureOut">
              <a:rPr lang="de-DE" smtClean="0"/>
              <a:t>28.07.2021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576F290-382D-444F-B109-EAF7280776B0}" type="slidenum">
              <a:rPr lang="de-DE" smtClean="0"/>
              <a:t>‹Nr.›</a:t>
            </a:fld>
            <a:endParaRPr lang="de-DE" dirty="0"/>
          </a:p>
        </p:txBody>
      </p:sp>
    </p:spTree>
    <p:extLst>
      <p:ext uri="{BB962C8B-B14F-4D97-AF65-F5344CB8AC3E}">
        <p14:creationId xmlns:p14="http://schemas.microsoft.com/office/powerpoint/2010/main" val="93250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60C71A6-01AF-4E72-BE09-ABC2AD04FACA}" type="datetimeFigureOut">
              <a:rPr lang="de-DE" smtClean="0"/>
              <a:t>28.07.2021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576F290-382D-444F-B109-EAF7280776B0}" type="slidenum">
              <a:rPr lang="de-DE" smtClean="0"/>
              <a:t>‹Nr.›</a:t>
            </a:fld>
            <a:endParaRPr lang="de-DE" dirty="0"/>
          </a:p>
        </p:txBody>
      </p:sp>
    </p:spTree>
    <p:extLst>
      <p:ext uri="{BB962C8B-B14F-4D97-AF65-F5344CB8AC3E}">
        <p14:creationId xmlns:p14="http://schemas.microsoft.com/office/powerpoint/2010/main" val="242555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60C71A6-01AF-4E72-BE09-ABC2AD04FACA}" type="datetimeFigureOut">
              <a:rPr lang="de-DE" smtClean="0"/>
              <a:t>28.07.2021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576F290-382D-444F-B109-EAF7280776B0}" type="slidenum">
              <a:rPr lang="de-DE" smtClean="0"/>
              <a:t>‹Nr.›</a:t>
            </a:fld>
            <a:endParaRPr lang="de-DE" dirty="0"/>
          </a:p>
        </p:txBody>
      </p:sp>
    </p:spTree>
    <p:extLst>
      <p:ext uri="{BB962C8B-B14F-4D97-AF65-F5344CB8AC3E}">
        <p14:creationId xmlns:p14="http://schemas.microsoft.com/office/powerpoint/2010/main" val="182418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60C71A6-01AF-4E72-BE09-ABC2AD04FACA}" type="datetimeFigureOut">
              <a:rPr lang="de-DE" smtClean="0"/>
              <a:t>28.07.2021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576F290-382D-444F-B109-EAF7280776B0}" type="slidenum">
              <a:rPr lang="de-DE" smtClean="0"/>
              <a:t>‹Nr.›</a:t>
            </a:fld>
            <a:endParaRPr lang="de-DE" dirty="0"/>
          </a:p>
        </p:txBody>
      </p:sp>
    </p:spTree>
    <p:extLst>
      <p:ext uri="{BB962C8B-B14F-4D97-AF65-F5344CB8AC3E}">
        <p14:creationId xmlns:p14="http://schemas.microsoft.com/office/powerpoint/2010/main" val="358669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60C71A6-01AF-4E72-BE09-ABC2AD04FACA}" type="datetimeFigureOut">
              <a:rPr lang="de-DE" smtClean="0"/>
              <a:t>28.07.2021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576F290-382D-444F-B109-EAF7280776B0}" type="slidenum">
              <a:rPr lang="de-DE" smtClean="0"/>
              <a:t>‹Nr.›</a:t>
            </a:fld>
            <a:endParaRPr lang="de-DE" dirty="0"/>
          </a:p>
        </p:txBody>
      </p:sp>
    </p:spTree>
    <p:extLst>
      <p:ext uri="{BB962C8B-B14F-4D97-AF65-F5344CB8AC3E}">
        <p14:creationId xmlns:p14="http://schemas.microsoft.com/office/powerpoint/2010/main" val="43908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60C71A6-01AF-4E72-BE09-ABC2AD04FACA}" type="datetimeFigureOut">
              <a:rPr lang="de-DE" smtClean="0"/>
              <a:t>28.07.2021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1576F290-382D-444F-B109-EAF7280776B0}" type="slidenum">
              <a:rPr lang="de-DE" smtClean="0"/>
              <a:t>‹Nr.›</a:t>
            </a:fld>
            <a:endParaRPr lang="de-DE" dirty="0"/>
          </a:p>
        </p:txBody>
      </p:sp>
    </p:spTree>
    <p:extLst>
      <p:ext uri="{BB962C8B-B14F-4D97-AF65-F5344CB8AC3E}">
        <p14:creationId xmlns:p14="http://schemas.microsoft.com/office/powerpoint/2010/main" val="324498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60C71A6-01AF-4E72-BE09-ABC2AD04FACA}" type="datetimeFigureOut">
              <a:rPr lang="de-DE" smtClean="0"/>
              <a:t>28.07.2021</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1576F290-382D-444F-B109-EAF7280776B0}" type="slidenum">
              <a:rPr lang="de-DE" smtClean="0"/>
              <a:t>‹Nr.›</a:t>
            </a:fld>
            <a:endParaRPr lang="de-DE" dirty="0"/>
          </a:p>
        </p:txBody>
      </p:sp>
    </p:spTree>
    <p:extLst>
      <p:ext uri="{BB962C8B-B14F-4D97-AF65-F5344CB8AC3E}">
        <p14:creationId xmlns:p14="http://schemas.microsoft.com/office/powerpoint/2010/main" val="295170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60C71A6-01AF-4E72-BE09-ABC2AD04FACA}" type="datetimeFigureOut">
              <a:rPr lang="de-DE" smtClean="0"/>
              <a:t>28.07.2021</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576F290-382D-444F-B109-EAF7280776B0}" type="slidenum">
              <a:rPr lang="de-DE" smtClean="0"/>
              <a:t>‹Nr.›</a:t>
            </a:fld>
            <a:endParaRPr lang="de-DE" dirty="0"/>
          </a:p>
        </p:txBody>
      </p:sp>
    </p:spTree>
    <p:extLst>
      <p:ext uri="{BB962C8B-B14F-4D97-AF65-F5344CB8AC3E}">
        <p14:creationId xmlns:p14="http://schemas.microsoft.com/office/powerpoint/2010/main" val="193797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60C71A6-01AF-4E72-BE09-ABC2AD04FACA}" type="datetimeFigureOut">
              <a:rPr lang="de-DE" smtClean="0"/>
              <a:t>28.07.2021</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576F290-382D-444F-B109-EAF7280776B0}" type="slidenum">
              <a:rPr lang="de-DE" smtClean="0"/>
              <a:t>‹Nr.›</a:t>
            </a:fld>
            <a:endParaRPr lang="de-DE" dirty="0"/>
          </a:p>
        </p:txBody>
      </p:sp>
    </p:spTree>
    <p:extLst>
      <p:ext uri="{BB962C8B-B14F-4D97-AF65-F5344CB8AC3E}">
        <p14:creationId xmlns:p14="http://schemas.microsoft.com/office/powerpoint/2010/main" val="77766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860C71A6-01AF-4E72-BE09-ABC2AD04FACA}" type="datetimeFigureOut">
              <a:rPr lang="de-DE" smtClean="0"/>
              <a:t>28.07.2021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1576F290-382D-444F-B109-EAF7280776B0}" type="slidenum">
              <a:rPr lang="de-DE" smtClean="0"/>
              <a:t>‹Nr.›</a:t>
            </a:fld>
            <a:endParaRPr lang="de-DE" dirty="0"/>
          </a:p>
        </p:txBody>
      </p:sp>
    </p:spTree>
    <p:extLst>
      <p:ext uri="{BB962C8B-B14F-4D97-AF65-F5344CB8AC3E}">
        <p14:creationId xmlns:p14="http://schemas.microsoft.com/office/powerpoint/2010/main" val="33715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860C71A6-01AF-4E72-BE09-ABC2AD04FACA}" type="datetimeFigureOut">
              <a:rPr lang="de-DE" smtClean="0"/>
              <a:t>28.07.2021</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1576F290-382D-444F-B109-EAF7280776B0}" type="slidenum">
              <a:rPr lang="de-DE" smtClean="0"/>
              <a:t>‹Nr.›</a:t>
            </a:fld>
            <a:endParaRPr lang="de-DE" dirty="0"/>
          </a:p>
        </p:txBody>
      </p:sp>
    </p:spTree>
    <p:extLst>
      <p:ext uri="{BB962C8B-B14F-4D97-AF65-F5344CB8AC3E}">
        <p14:creationId xmlns:p14="http://schemas.microsoft.com/office/powerpoint/2010/main" val="15837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C71A6-01AF-4E72-BE09-ABC2AD04FACA}" type="datetimeFigureOut">
              <a:rPr lang="de-DE" smtClean="0"/>
              <a:t>28.07.2021</a:t>
            </a:fld>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6F290-382D-444F-B109-EAF7280776B0}" type="slidenum">
              <a:rPr lang="de-DE" smtClean="0"/>
              <a:t>‹Nr.›</a:t>
            </a:fld>
            <a:endParaRPr lang="de-DE" dirty="0"/>
          </a:p>
        </p:txBody>
      </p:sp>
    </p:spTree>
    <p:extLst>
      <p:ext uri="{BB962C8B-B14F-4D97-AF65-F5344CB8AC3E}">
        <p14:creationId xmlns:p14="http://schemas.microsoft.com/office/powerpoint/2010/main" val="1103732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3" name="Untertitel 2"/>
          <p:cNvSpPr>
            <a:spLocks noGrp="1"/>
          </p:cNvSpPr>
          <p:nvPr>
            <p:ph type="subTitle" idx="1"/>
          </p:nvPr>
        </p:nvSpPr>
        <p:spPr>
          <a:xfrm>
            <a:off x="1672282" y="8924915"/>
            <a:ext cx="9755646" cy="7906850"/>
          </a:xfrm>
        </p:spPr>
        <p:txBody>
          <a:bodyPr/>
          <a:lstStyle/>
          <a:p>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05" y="6232588"/>
            <a:ext cx="1672282" cy="516805"/>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78" y="5847483"/>
            <a:ext cx="851671" cy="901910"/>
          </a:xfrm>
          <a:prstGeom prst="rect">
            <a:avLst/>
          </a:prstGeom>
        </p:spPr>
      </p:pic>
      <p:pic>
        <p:nvPicPr>
          <p:cNvPr id="5" name="Grafik 4"/>
          <p:cNvPicPr>
            <a:picLocks noChangeAspect="1"/>
          </p:cNvPicPr>
          <p:nvPr/>
        </p:nvPicPr>
        <p:blipFill>
          <a:blip r:embed="rId4"/>
          <a:stretch>
            <a:fillRect/>
          </a:stretch>
        </p:blipFill>
        <p:spPr>
          <a:xfrm>
            <a:off x="343301" y="379229"/>
            <a:ext cx="11505398" cy="4737894"/>
          </a:xfrm>
          <a:prstGeom prst="rect">
            <a:avLst/>
          </a:prstGeom>
        </p:spPr>
      </p:pic>
    </p:spTree>
    <p:extLst>
      <p:ext uri="{BB962C8B-B14F-4D97-AF65-F5344CB8AC3E}">
        <p14:creationId xmlns:p14="http://schemas.microsoft.com/office/powerpoint/2010/main" val="97400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BFFB2-9080-457B-A9F3-D1075E23A951}"/>
              </a:ext>
            </a:extLst>
          </p:cNvPr>
          <p:cNvSpPr>
            <a:spLocks noGrp="1"/>
          </p:cNvSpPr>
          <p:nvPr>
            <p:ph type="title"/>
          </p:nvPr>
        </p:nvSpPr>
        <p:spPr/>
        <p:txBody>
          <a:bodyPr>
            <a:normAutofit/>
          </a:bodyPr>
          <a:lstStyle/>
          <a:p>
            <a:r>
              <a:rPr lang="de-DE" sz="4800" dirty="0">
                <a:latin typeface="Trebuchet MS" panose="020B0603020202020204" pitchFamily="34" charset="0"/>
                <a:cs typeface="Traditional Arabic" panose="020B0604020202020204" pitchFamily="18" charset="-78"/>
              </a:rPr>
              <a:t>Binokular</a:t>
            </a:r>
          </a:p>
        </p:txBody>
      </p:sp>
      <p:pic>
        <p:nvPicPr>
          <p:cNvPr id="4" name="Grafik 3">
            <a:extLst>
              <a:ext uri="{FF2B5EF4-FFF2-40B4-BE49-F238E27FC236}">
                <a16:creationId xmlns:a16="http://schemas.microsoft.com/office/drawing/2014/main" id="{9E9BC994-C7EB-46B3-82C6-B18B08229D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852526"/>
            <a:ext cx="11155295" cy="5152948"/>
          </a:xfrm>
          <a:prstGeom prst="rect">
            <a:avLst/>
          </a:prstGeom>
          <a:noFill/>
        </p:spPr>
      </p:pic>
      <p:sp>
        <p:nvSpPr>
          <p:cNvPr id="5" name="Pfeil: nach oben 4">
            <a:extLst>
              <a:ext uri="{FF2B5EF4-FFF2-40B4-BE49-F238E27FC236}">
                <a16:creationId xmlns:a16="http://schemas.microsoft.com/office/drawing/2014/main" id="{962E9A61-B376-43D5-8580-E52736300C0A}"/>
              </a:ext>
            </a:extLst>
          </p:cNvPr>
          <p:cNvSpPr/>
          <p:nvPr/>
        </p:nvSpPr>
        <p:spPr>
          <a:xfrm rot="18809021">
            <a:off x="8968155" y="3845169"/>
            <a:ext cx="468923" cy="1289539"/>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24072BE2-15F6-471C-A5C4-E57E0FBF322D}"/>
              </a:ext>
            </a:extLst>
          </p:cNvPr>
          <p:cNvSpPr txBox="1"/>
          <p:nvPr/>
        </p:nvSpPr>
        <p:spPr>
          <a:xfrm>
            <a:off x="9705715" y="4842144"/>
            <a:ext cx="1606061" cy="523220"/>
          </a:xfrm>
          <a:prstGeom prst="rect">
            <a:avLst/>
          </a:prstGeom>
          <a:noFill/>
        </p:spPr>
        <p:txBody>
          <a:bodyPr wrap="square" rtlCol="0">
            <a:spAutoFit/>
          </a:bodyPr>
          <a:lstStyle/>
          <a:p>
            <a:r>
              <a:rPr lang="de-DE" sz="2800" dirty="0">
                <a:latin typeface="Trebuchet MS" panose="020B0603020202020204" pitchFamily="34" charset="0"/>
              </a:rPr>
              <a:t>Licht ein</a:t>
            </a:r>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13306" r="7215"/>
          <a:stretch/>
        </p:blipFill>
        <p:spPr>
          <a:xfrm>
            <a:off x="9889019" y="0"/>
            <a:ext cx="2190030" cy="1134687"/>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80" y="6232588"/>
            <a:ext cx="1672282" cy="516805"/>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7378" y="5847483"/>
            <a:ext cx="851671" cy="901910"/>
          </a:xfrm>
          <a:prstGeom prst="rect">
            <a:avLst/>
          </a:prstGeom>
        </p:spPr>
      </p:pic>
    </p:spTree>
    <p:extLst>
      <p:ext uri="{BB962C8B-B14F-4D97-AF65-F5344CB8AC3E}">
        <p14:creationId xmlns:p14="http://schemas.microsoft.com/office/powerpoint/2010/main" val="425044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1894" y="437115"/>
            <a:ext cx="10515600" cy="1325563"/>
          </a:xfrm>
        </p:spPr>
        <p:txBody>
          <a:bodyPr/>
          <a:lstStyle/>
          <a:p>
            <a:r>
              <a:rPr lang="de-DE" u="sng" dirty="0">
                <a:latin typeface="Trebuchet MS" panose="020B0603020202020204" pitchFamily="34" charset="0"/>
              </a:rPr>
              <a:t>Ablauf:</a:t>
            </a:r>
          </a:p>
        </p:txBody>
      </p:sp>
      <p:sp>
        <p:nvSpPr>
          <p:cNvPr id="16" name="Textfeld 15"/>
          <p:cNvSpPr txBox="1"/>
          <p:nvPr/>
        </p:nvSpPr>
        <p:spPr>
          <a:xfrm>
            <a:off x="4908491" y="4447490"/>
            <a:ext cx="5410640" cy="461665"/>
          </a:xfrm>
          <a:prstGeom prst="rect">
            <a:avLst/>
          </a:prstGeom>
          <a:noFill/>
        </p:spPr>
        <p:txBody>
          <a:bodyPr wrap="square" rtlCol="0">
            <a:spAutoFit/>
          </a:bodyPr>
          <a:lstStyle/>
          <a:p>
            <a:r>
              <a:rPr lang="de-DE" sz="2400" dirty="0">
                <a:latin typeface="Trebuchet MS" panose="020B0603020202020204" pitchFamily="34" charset="0"/>
              </a:rPr>
              <a:t>Station 3: Zusatzstation für Schnelle</a:t>
            </a:r>
          </a:p>
        </p:txBody>
      </p:sp>
      <p:sp>
        <p:nvSpPr>
          <p:cNvPr id="17" name="Pfeil nach rechts 16"/>
          <p:cNvSpPr/>
          <p:nvPr/>
        </p:nvSpPr>
        <p:spPr>
          <a:xfrm>
            <a:off x="5588501" y="3212726"/>
            <a:ext cx="263610" cy="40594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p:cNvSpPr txBox="1"/>
          <p:nvPr/>
        </p:nvSpPr>
        <p:spPr>
          <a:xfrm>
            <a:off x="4931484" y="3126305"/>
            <a:ext cx="415333" cy="584775"/>
          </a:xfrm>
          <a:prstGeom prst="rect">
            <a:avLst/>
          </a:prstGeom>
          <a:noFill/>
        </p:spPr>
        <p:txBody>
          <a:bodyPr wrap="square" rtlCol="0">
            <a:spAutoFit/>
          </a:bodyPr>
          <a:lstStyle/>
          <a:p>
            <a:r>
              <a:rPr lang="de-DE" sz="3200" dirty="0">
                <a:latin typeface="Trebuchet MS" panose="020B0603020202020204" pitchFamily="34" charset="0"/>
              </a:rPr>
              <a:t>1</a:t>
            </a:r>
          </a:p>
        </p:txBody>
      </p:sp>
      <p:sp>
        <p:nvSpPr>
          <p:cNvPr id="20" name="Textfeld 19"/>
          <p:cNvSpPr txBox="1"/>
          <p:nvPr/>
        </p:nvSpPr>
        <p:spPr>
          <a:xfrm>
            <a:off x="5923678" y="3112424"/>
            <a:ext cx="490245" cy="584775"/>
          </a:xfrm>
          <a:prstGeom prst="rect">
            <a:avLst/>
          </a:prstGeom>
          <a:noFill/>
        </p:spPr>
        <p:txBody>
          <a:bodyPr wrap="square" rtlCol="0">
            <a:spAutoFit/>
          </a:bodyPr>
          <a:lstStyle/>
          <a:p>
            <a:r>
              <a:rPr lang="de-DE" sz="3200" dirty="0">
                <a:latin typeface="Trebuchet MS" panose="020B0603020202020204" pitchFamily="34" charset="0"/>
              </a:rPr>
              <a:t>2</a:t>
            </a:r>
          </a:p>
        </p:txBody>
      </p:sp>
      <p:sp>
        <p:nvSpPr>
          <p:cNvPr id="21" name="Textfeld 20"/>
          <p:cNvSpPr txBox="1"/>
          <p:nvPr/>
        </p:nvSpPr>
        <p:spPr>
          <a:xfrm>
            <a:off x="8102255" y="3119181"/>
            <a:ext cx="1351005" cy="584775"/>
          </a:xfrm>
          <a:prstGeom prst="rect">
            <a:avLst/>
          </a:prstGeom>
          <a:noFill/>
        </p:spPr>
        <p:txBody>
          <a:bodyPr wrap="square" rtlCol="0">
            <a:spAutoFit/>
          </a:bodyPr>
          <a:lstStyle/>
          <a:p>
            <a:r>
              <a:rPr lang="de-DE" sz="3200" dirty="0">
                <a:latin typeface="Trebuchet MS" panose="020B0603020202020204" pitchFamily="34" charset="0"/>
              </a:rPr>
              <a:t>5</a:t>
            </a:r>
          </a:p>
        </p:txBody>
      </p:sp>
      <p:sp>
        <p:nvSpPr>
          <p:cNvPr id="22" name="Textfeld 21"/>
          <p:cNvSpPr txBox="1"/>
          <p:nvPr/>
        </p:nvSpPr>
        <p:spPr>
          <a:xfrm>
            <a:off x="7134501" y="3123315"/>
            <a:ext cx="479310" cy="584775"/>
          </a:xfrm>
          <a:prstGeom prst="rect">
            <a:avLst/>
          </a:prstGeom>
          <a:noFill/>
        </p:spPr>
        <p:txBody>
          <a:bodyPr wrap="square" rtlCol="0">
            <a:spAutoFit/>
          </a:bodyPr>
          <a:lstStyle/>
          <a:p>
            <a:r>
              <a:rPr lang="de-DE" sz="3200" dirty="0">
                <a:latin typeface="Trebuchet MS" panose="020B0603020202020204" pitchFamily="34" charset="0"/>
              </a:rPr>
              <a:t>4</a:t>
            </a:r>
          </a:p>
        </p:txBody>
      </p:sp>
      <p:sp>
        <p:nvSpPr>
          <p:cNvPr id="23" name="Pfeil nach rechts 22"/>
          <p:cNvSpPr/>
          <p:nvPr/>
        </p:nvSpPr>
        <p:spPr>
          <a:xfrm>
            <a:off x="7779560" y="3212729"/>
            <a:ext cx="263610" cy="40594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Pfeil nach rechts 23"/>
          <p:cNvSpPr/>
          <p:nvPr/>
        </p:nvSpPr>
        <p:spPr>
          <a:xfrm>
            <a:off x="6530798" y="3212726"/>
            <a:ext cx="263610" cy="40594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p:cNvSpPr/>
          <p:nvPr/>
        </p:nvSpPr>
        <p:spPr>
          <a:xfrm>
            <a:off x="7033903" y="3212726"/>
            <a:ext cx="608194" cy="41706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Nach oben gekrümmter Pfeil 27"/>
          <p:cNvSpPr/>
          <p:nvPr/>
        </p:nvSpPr>
        <p:spPr>
          <a:xfrm rot="10800000">
            <a:off x="5111985" y="2645677"/>
            <a:ext cx="4085187" cy="477635"/>
          </a:xfrm>
          <a:prstGeom prst="curved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0" name="Textfeld 29"/>
          <p:cNvSpPr txBox="1"/>
          <p:nvPr/>
        </p:nvSpPr>
        <p:spPr>
          <a:xfrm>
            <a:off x="890131" y="2365128"/>
            <a:ext cx="3051886" cy="2246769"/>
          </a:xfrm>
          <a:prstGeom prst="rect">
            <a:avLst/>
          </a:prstGeom>
          <a:noFill/>
        </p:spPr>
        <p:txBody>
          <a:bodyPr wrap="square" rtlCol="0">
            <a:spAutoFit/>
          </a:bodyPr>
          <a:lstStyle/>
          <a:p>
            <a:pPr marL="285750" indent="-285750">
              <a:buFont typeface="Arial" panose="020B0604020202020204" pitchFamily="34" charset="0"/>
              <a:buChar char="•"/>
            </a:pPr>
            <a:r>
              <a:rPr lang="de-DE" sz="2800" u="sng" dirty="0">
                <a:latin typeface="Trebuchet MS" panose="020B0603020202020204" pitchFamily="34" charset="0"/>
              </a:rPr>
              <a:t>Gruppe 1:</a:t>
            </a:r>
            <a:r>
              <a:rPr lang="de-DE" sz="2800" dirty="0">
                <a:latin typeface="Trebuchet MS" panose="020B0603020202020204" pitchFamily="34" charset="0"/>
              </a:rPr>
              <a:t> 1</a:t>
            </a:r>
          </a:p>
          <a:p>
            <a:pPr marL="285750" indent="-285750">
              <a:buFont typeface="Arial" panose="020B0604020202020204" pitchFamily="34" charset="0"/>
              <a:buChar char="•"/>
            </a:pPr>
            <a:r>
              <a:rPr lang="de-DE" sz="2800" u="sng" dirty="0">
                <a:latin typeface="Trebuchet MS" panose="020B0603020202020204" pitchFamily="34" charset="0"/>
              </a:rPr>
              <a:t>Gruppe 2:</a:t>
            </a:r>
            <a:r>
              <a:rPr lang="de-DE" sz="2800" dirty="0">
                <a:latin typeface="Trebuchet MS" panose="020B0603020202020204" pitchFamily="34" charset="0"/>
              </a:rPr>
              <a:t> 2</a:t>
            </a:r>
          </a:p>
          <a:p>
            <a:pPr marL="285750" indent="-285750">
              <a:buFont typeface="Arial" panose="020B0604020202020204" pitchFamily="34" charset="0"/>
              <a:buChar char="•"/>
            </a:pPr>
            <a:r>
              <a:rPr lang="de-DE" sz="2800" u="sng" dirty="0">
                <a:latin typeface="Trebuchet MS" panose="020B0603020202020204" pitchFamily="34" charset="0"/>
              </a:rPr>
              <a:t>Gruppe 3: </a:t>
            </a:r>
            <a:r>
              <a:rPr lang="de-DE" sz="2800" dirty="0">
                <a:latin typeface="Trebuchet MS" panose="020B0603020202020204" pitchFamily="34" charset="0"/>
              </a:rPr>
              <a:t>4</a:t>
            </a:r>
          </a:p>
          <a:p>
            <a:pPr marL="285750" indent="-285750">
              <a:buFont typeface="Arial" panose="020B0604020202020204" pitchFamily="34" charset="0"/>
              <a:buChar char="•"/>
            </a:pPr>
            <a:r>
              <a:rPr lang="de-DE" sz="2800" u="sng" dirty="0">
                <a:latin typeface="Trebuchet MS" panose="020B0603020202020204" pitchFamily="34" charset="0"/>
              </a:rPr>
              <a:t>Gruppe 4:</a:t>
            </a:r>
            <a:r>
              <a:rPr lang="de-DE" sz="2800" dirty="0">
                <a:latin typeface="Trebuchet MS" panose="020B0603020202020204" pitchFamily="34" charset="0"/>
              </a:rPr>
              <a:t> 5</a:t>
            </a:r>
          </a:p>
          <a:p>
            <a:pPr marL="285750" indent="-285750">
              <a:buFont typeface="Arial" panose="020B0604020202020204" pitchFamily="34" charset="0"/>
              <a:buChar char="•"/>
            </a:pPr>
            <a:r>
              <a:rPr lang="de-DE" sz="2800" u="sng" dirty="0">
                <a:latin typeface="Trebuchet MS" panose="020B0603020202020204" pitchFamily="34" charset="0"/>
              </a:rPr>
              <a:t>Gruppe 5:</a:t>
            </a:r>
            <a:r>
              <a:rPr lang="de-DE" sz="2800" dirty="0">
                <a:latin typeface="Trebuchet MS" panose="020B0603020202020204" pitchFamily="34" charset="0"/>
              </a:rPr>
              <a:t> 6</a:t>
            </a:r>
          </a:p>
        </p:txBody>
      </p:sp>
      <p:sp>
        <p:nvSpPr>
          <p:cNvPr id="32" name="Rechteck 31"/>
          <p:cNvSpPr/>
          <p:nvPr/>
        </p:nvSpPr>
        <p:spPr>
          <a:xfrm>
            <a:off x="1157681" y="3244398"/>
            <a:ext cx="2063758" cy="50788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3" name="Grafik 32"/>
          <p:cNvPicPr>
            <a:picLocks noChangeAspect="1"/>
          </p:cNvPicPr>
          <p:nvPr/>
        </p:nvPicPr>
        <p:blipFill rotWithShape="1">
          <a:blip r:embed="rId2" cstate="print">
            <a:extLst>
              <a:ext uri="{28A0092B-C50C-407E-A947-70E740481C1C}">
                <a14:useLocalDpi xmlns:a14="http://schemas.microsoft.com/office/drawing/2010/main" val="0"/>
              </a:ext>
            </a:extLst>
          </a:blip>
          <a:srcRect l="13306" r="7215"/>
          <a:stretch/>
        </p:blipFill>
        <p:spPr>
          <a:xfrm>
            <a:off x="9889019" y="0"/>
            <a:ext cx="2190030" cy="1134687"/>
          </a:xfrm>
          <a:prstGeom prst="rect">
            <a:avLst/>
          </a:prstGeom>
        </p:spPr>
      </p:pic>
      <p:pic>
        <p:nvPicPr>
          <p:cNvPr id="34" name="Grafik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05" y="6232588"/>
            <a:ext cx="1672282" cy="516805"/>
          </a:xfrm>
          <a:prstGeom prst="rect">
            <a:avLst/>
          </a:prstGeom>
        </p:spPr>
      </p:pic>
      <p:pic>
        <p:nvPicPr>
          <p:cNvPr id="35" name="Grafik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378" y="5847483"/>
            <a:ext cx="851671" cy="901910"/>
          </a:xfrm>
          <a:prstGeom prst="rect">
            <a:avLst/>
          </a:prstGeom>
        </p:spPr>
      </p:pic>
      <p:sp>
        <p:nvSpPr>
          <p:cNvPr id="38" name="Textfeld 37"/>
          <p:cNvSpPr txBox="1"/>
          <p:nvPr/>
        </p:nvSpPr>
        <p:spPr>
          <a:xfrm>
            <a:off x="9923794" y="3132553"/>
            <a:ext cx="1351005" cy="584775"/>
          </a:xfrm>
          <a:prstGeom prst="rect">
            <a:avLst/>
          </a:prstGeom>
          <a:noFill/>
        </p:spPr>
        <p:txBody>
          <a:bodyPr wrap="square" rtlCol="0">
            <a:spAutoFit/>
          </a:bodyPr>
          <a:lstStyle/>
          <a:p>
            <a:r>
              <a:rPr lang="de-DE" sz="3200" dirty="0">
                <a:latin typeface="Trebuchet MS" panose="020B0603020202020204" pitchFamily="34" charset="0"/>
              </a:rPr>
              <a:t>7</a:t>
            </a:r>
          </a:p>
        </p:txBody>
      </p:sp>
      <p:sp>
        <p:nvSpPr>
          <p:cNvPr id="39" name="Pfeil nach rechts 38"/>
          <p:cNvSpPr/>
          <p:nvPr/>
        </p:nvSpPr>
        <p:spPr>
          <a:xfrm>
            <a:off x="9608944" y="3093878"/>
            <a:ext cx="263610" cy="62734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p:cNvSpPr/>
          <p:nvPr/>
        </p:nvSpPr>
        <p:spPr>
          <a:xfrm>
            <a:off x="9460042" y="2929483"/>
            <a:ext cx="1072038" cy="939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Textfeld 40"/>
          <p:cNvSpPr txBox="1"/>
          <p:nvPr/>
        </p:nvSpPr>
        <p:spPr>
          <a:xfrm>
            <a:off x="9363579" y="2282211"/>
            <a:ext cx="1431370" cy="646331"/>
          </a:xfrm>
          <a:prstGeom prst="rect">
            <a:avLst/>
          </a:prstGeom>
          <a:noFill/>
        </p:spPr>
        <p:txBody>
          <a:bodyPr wrap="square" rtlCol="0">
            <a:spAutoFit/>
          </a:bodyPr>
          <a:lstStyle/>
          <a:p>
            <a:r>
              <a:rPr lang="de-DE" dirty="0">
                <a:latin typeface="Trebuchet MS" panose="020B0603020202020204" pitchFamily="34" charset="0"/>
              </a:rPr>
              <a:t>Zum Schluss</a:t>
            </a:r>
          </a:p>
          <a:p>
            <a:r>
              <a:rPr lang="de-DE" dirty="0">
                <a:latin typeface="Trebuchet MS" panose="020B0603020202020204" pitchFamily="34" charset="0"/>
              </a:rPr>
              <a:t>gemeinsam</a:t>
            </a:r>
          </a:p>
        </p:txBody>
      </p:sp>
      <p:sp>
        <p:nvSpPr>
          <p:cNvPr id="26" name="Textfeld 25"/>
          <p:cNvSpPr txBox="1"/>
          <p:nvPr/>
        </p:nvSpPr>
        <p:spPr>
          <a:xfrm>
            <a:off x="8956331" y="3167507"/>
            <a:ext cx="759799" cy="584775"/>
          </a:xfrm>
          <a:prstGeom prst="rect">
            <a:avLst/>
          </a:prstGeom>
          <a:noFill/>
        </p:spPr>
        <p:txBody>
          <a:bodyPr wrap="square" rtlCol="0">
            <a:spAutoFit/>
          </a:bodyPr>
          <a:lstStyle/>
          <a:p>
            <a:r>
              <a:rPr lang="de-DE" sz="3200" dirty="0">
                <a:latin typeface="Trebuchet MS" panose="020B0603020202020204" pitchFamily="34" charset="0"/>
              </a:rPr>
              <a:t>6</a:t>
            </a:r>
          </a:p>
        </p:txBody>
      </p:sp>
      <p:sp>
        <p:nvSpPr>
          <p:cNvPr id="29" name="Pfeil nach rechts 28"/>
          <p:cNvSpPr/>
          <p:nvPr/>
        </p:nvSpPr>
        <p:spPr>
          <a:xfrm>
            <a:off x="8583470" y="3216539"/>
            <a:ext cx="263610" cy="40594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22373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Trebuchet MS" panose="020B0603020202020204" pitchFamily="34" charset="0"/>
                <a:cs typeface="Lucida Bright" panose="02040603070505020404" pitchFamily="18" charset="0"/>
              </a:rPr>
              <a:t>Emma und Lenny waren</a:t>
            </a:r>
            <a:br>
              <a:rPr lang="de-DE" dirty="0">
                <a:latin typeface="Trebuchet MS" panose="020B0603020202020204" pitchFamily="34" charset="0"/>
                <a:cs typeface="Lucida Bright" panose="02040603070505020404" pitchFamily="18" charset="0"/>
              </a:rPr>
            </a:br>
            <a:r>
              <a:rPr lang="de-DE" dirty="0">
                <a:latin typeface="Trebuchet MS" panose="020B0603020202020204" pitchFamily="34" charset="0"/>
                <a:cs typeface="Lucida Bright" panose="02040603070505020404" pitchFamily="18" charset="0"/>
              </a:rPr>
              <a:t>im Urlaub an der Nordsee</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05" y="6232588"/>
            <a:ext cx="1672282" cy="516805"/>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7378" y="5847483"/>
            <a:ext cx="851671" cy="901910"/>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13306" r="7215"/>
          <a:stretch/>
        </p:blipFill>
        <p:spPr>
          <a:xfrm>
            <a:off x="9889019" y="0"/>
            <a:ext cx="2190030" cy="1134687"/>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3171" y="1690688"/>
            <a:ext cx="5179944" cy="3884958"/>
          </a:xfrm>
          <a:prstGeom prst="rect">
            <a:avLst/>
          </a:prstGeom>
        </p:spPr>
      </p:pic>
      <p:sp>
        <p:nvSpPr>
          <p:cNvPr id="3" name="Textfeld 2"/>
          <p:cNvSpPr txBox="1"/>
          <p:nvPr/>
        </p:nvSpPr>
        <p:spPr>
          <a:xfrm>
            <a:off x="1529862" y="5662817"/>
            <a:ext cx="5163253" cy="369332"/>
          </a:xfrm>
          <a:prstGeom prst="rect">
            <a:avLst/>
          </a:prstGeom>
          <a:noFill/>
        </p:spPr>
        <p:txBody>
          <a:bodyPr wrap="square" rtlCol="0">
            <a:spAutoFit/>
          </a:bodyPr>
          <a:lstStyle/>
          <a:p>
            <a:r>
              <a:rPr lang="de-DE" dirty="0"/>
              <a:t>Abb. 1: Emma und Lenny spielen im Sand</a:t>
            </a:r>
          </a:p>
        </p:txBody>
      </p:sp>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0034" y="1560634"/>
            <a:ext cx="3094824" cy="4232238"/>
          </a:xfrm>
          <a:prstGeom prst="rect">
            <a:avLst/>
          </a:prstGeom>
        </p:spPr>
      </p:pic>
      <p:pic>
        <p:nvPicPr>
          <p:cNvPr id="16" name="Picture 8" descr="Bildergebnis für pinnnad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3166" y="1927400"/>
            <a:ext cx="426655" cy="4266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Bildergebnis für pinnnad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25815" y="4022663"/>
            <a:ext cx="426655" cy="4266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feld 17"/>
          <p:cNvSpPr txBox="1"/>
          <p:nvPr/>
        </p:nvSpPr>
        <p:spPr>
          <a:xfrm>
            <a:off x="9875724" y="3995831"/>
            <a:ext cx="1121694" cy="369332"/>
          </a:xfrm>
          <a:prstGeom prst="rect">
            <a:avLst/>
          </a:prstGeom>
          <a:solidFill>
            <a:schemeClr val="bg1"/>
          </a:solidFill>
          <a:ln>
            <a:solidFill>
              <a:schemeClr val="tx1"/>
            </a:solidFill>
          </a:ln>
        </p:spPr>
        <p:txBody>
          <a:bodyPr wrap="square" rtlCol="0">
            <a:spAutoFit/>
          </a:bodyPr>
          <a:lstStyle/>
          <a:p>
            <a:r>
              <a:rPr lang="de-DE" dirty="0">
                <a:latin typeface="Trebuchet MS" panose="020B0603020202020204" pitchFamily="34" charset="0"/>
                <a:cs typeface="Lucida Bright" panose="02040603070505020404" pitchFamily="18" charset="0"/>
              </a:rPr>
              <a:t>Bayreuth</a:t>
            </a:r>
          </a:p>
        </p:txBody>
      </p:sp>
      <p:sp>
        <p:nvSpPr>
          <p:cNvPr id="19" name="Textfeld 18"/>
          <p:cNvSpPr txBox="1"/>
          <p:nvPr/>
        </p:nvSpPr>
        <p:spPr>
          <a:xfrm>
            <a:off x="8686935" y="1905992"/>
            <a:ext cx="1039805" cy="369332"/>
          </a:xfrm>
          <a:prstGeom prst="rect">
            <a:avLst/>
          </a:prstGeom>
          <a:solidFill>
            <a:schemeClr val="bg1"/>
          </a:solidFill>
          <a:ln>
            <a:solidFill>
              <a:schemeClr val="tx1"/>
            </a:solidFill>
          </a:ln>
        </p:spPr>
        <p:txBody>
          <a:bodyPr wrap="square" rtlCol="0">
            <a:spAutoFit/>
          </a:bodyPr>
          <a:lstStyle/>
          <a:p>
            <a:r>
              <a:rPr lang="de-DE" dirty="0">
                <a:latin typeface="Trebuchet MS" panose="020B0603020202020204" pitchFamily="34" charset="0"/>
                <a:cs typeface="Lucida Bright" panose="02040603070505020404" pitchFamily="18" charset="0"/>
              </a:rPr>
              <a:t>Nordsee</a:t>
            </a:r>
          </a:p>
        </p:txBody>
      </p:sp>
      <p:sp>
        <p:nvSpPr>
          <p:cNvPr id="20" name="Textfeld 19"/>
          <p:cNvSpPr txBox="1"/>
          <p:nvPr/>
        </p:nvSpPr>
        <p:spPr>
          <a:xfrm>
            <a:off x="7294097" y="5662817"/>
            <a:ext cx="5163253" cy="369332"/>
          </a:xfrm>
          <a:prstGeom prst="rect">
            <a:avLst/>
          </a:prstGeom>
          <a:noFill/>
        </p:spPr>
        <p:txBody>
          <a:bodyPr wrap="square" rtlCol="0">
            <a:spAutoFit/>
          </a:bodyPr>
          <a:lstStyle/>
          <a:p>
            <a:r>
              <a:rPr lang="de-DE" dirty="0"/>
              <a:t>Abb. 2: Deutschlandkarte</a:t>
            </a:r>
          </a:p>
        </p:txBody>
      </p:sp>
    </p:spTree>
    <p:extLst>
      <p:ext uri="{BB962C8B-B14F-4D97-AF65-F5344CB8AC3E}">
        <p14:creationId xmlns:p14="http://schemas.microsoft.com/office/powerpoint/2010/main" val="23450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Trebuchet MS" panose="020B0603020202020204" pitchFamily="34" charset="0"/>
                <a:cs typeface="Lucida Bright" panose="02040603070505020404" pitchFamily="18" charset="0"/>
              </a:rPr>
              <a:t>Emma und Lenny fragen nach</a:t>
            </a: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3306" r="7215"/>
          <a:stretch/>
        </p:blipFill>
        <p:spPr>
          <a:xfrm>
            <a:off x="9889019" y="0"/>
            <a:ext cx="2190030" cy="1134687"/>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05" y="6232588"/>
            <a:ext cx="1672282" cy="516805"/>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378" y="5847483"/>
            <a:ext cx="851671" cy="901910"/>
          </a:xfrm>
          <a:prstGeom prst="rect">
            <a:avLst/>
          </a:prstGeom>
        </p:spPr>
      </p:pic>
      <p:sp>
        <p:nvSpPr>
          <p:cNvPr id="7" name="Textfeld 6"/>
          <p:cNvSpPr txBox="1"/>
          <p:nvPr/>
        </p:nvSpPr>
        <p:spPr>
          <a:xfrm>
            <a:off x="234413" y="1486414"/>
            <a:ext cx="10267716" cy="5262979"/>
          </a:xfrm>
          <a:prstGeom prst="rect">
            <a:avLst/>
          </a:prstGeom>
          <a:noFill/>
        </p:spPr>
        <p:txBody>
          <a:bodyPr wrap="square" rtlCol="0">
            <a:spAutoFit/>
          </a:bodyPr>
          <a:lstStyle/>
          <a:p>
            <a:pPr>
              <a:tabLst>
                <a:tab pos="1252538" algn="l"/>
              </a:tabLst>
            </a:pPr>
            <a:r>
              <a:rPr lang="de-DE" sz="2800" b="1" dirty="0">
                <a:latin typeface="Trebuchet MS" panose="020B0603020202020204" pitchFamily="34" charset="0"/>
                <a:cs typeface="Lucida Bright" panose="02040603070505020404" pitchFamily="18" charset="0"/>
              </a:rPr>
              <a:t>Emma:</a:t>
            </a:r>
            <a:r>
              <a:rPr lang="de-DE" sz="2800" dirty="0">
                <a:latin typeface="Trebuchet MS" panose="020B0603020202020204" pitchFamily="34" charset="0"/>
                <a:cs typeface="Lucida Bright" panose="02040603070505020404" pitchFamily="18" charset="0"/>
              </a:rPr>
              <a:t> Guten Tag, Herr Experto. Wir waren im Urlaub 		und haben eine komische Entdeckung gemacht. </a:t>
            </a:r>
          </a:p>
          <a:p>
            <a:pPr>
              <a:tabLst>
                <a:tab pos="2422525" algn="l"/>
              </a:tabLst>
            </a:pPr>
            <a:r>
              <a:rPr lang="de-DE" sz="2800" b="1" dirty="0">
                <a:latin typeface="Trebuchet MS" panose="020B0603020202020204" pitchFamily="34" charset="0"/>
                <a:cs typeface="Lucida Bright" panose="02040603070505020404" pitchFamily="18" charset="0"/>
              </a:rPr>
              <a:t>Herr Experto:</a:t>
            </a:r>
            <a:r>
              <a:rPr lang="de-DE" sz="2800" dirty="0">
                <a:latin typeface="Trebuchet MS" panose="020B0603020202020204" pitchFamily="34" charset="0"/>
                <a:cs typeface="Lucida Bright" panose="02040603070505020404" pitchFamily="18" charset="0"/>
              </a:rPr>
              <a:t> Hallo ihr beiden, wie kann ich euch helfen? </a:t>
            </a:r>
          </a:p>
          <a:p>
            <a:pPr marL="1336675" indent="-1336675">
              <a:tabLst>
                <a:tab pos="1247775" algn="l"/>
              </a:tabLst>
            </a:pPr>
            <a:r>
              <a:rPr lang="de-DE" sz="2800" b="1" dirty="0">
                <a:latin typeface="Trebuchet MS" panose="020B0603020202020204" pitchFamily="34" charset="0"/>
                <a:cs typeface="Lucida Bright" panose="02040603070505020404" pitchFamily="18" charset="0"/>
              </a:rPr>
              <a:t>Lenny:</a:t>
            </a:r>
            <a:r>
              <a:rPr lang="de-DE" sz="2800" dirty="0">
                <a:latin typeface="Trebuchet MS" panose="020B0603020202020204" pitchFamily="34" charset="0"/>
                <a:cs typeface="Lucida Bright" panose="02040603070505020404" pitchFamily="18" charset="0"/>
              </a:rPr>
              <a:t> Wir waren am Strand und haben im Sand gespielt. Als wir Sand für unsere Sandburg gesiebt haben, haben wir kleine Plastikteile entdeckt. Warum ist am Strand nicht nur Sand? </a:t>
            </a:r>
          </a:p>
          <a:p>
            <a:pPr>
              <a:tabLst>
                <a:tab pos="2427288" algn="l"/>
              </a:tabLst>
            </a:pPr>
            <a:r>
              <a:rPr lang="de-DE" sz="2800" b="1" dirty="0">
                <a:latin typeface="Trebuchet MS" panose="020B0603020202020204" pitchFamily="34" charset="0"/>
                <a:cs typeface="Lucida Bright" panose="02040603070505020404" pitchFamily="18" charset="0"/>
              </a:rPr>
              <a:t>Herr Experto:</a:t>
            </a:r>
            <a:r>
              <a:rPr lang="de-DE" sz="2800" dirty="0">
                <a:latin typeface="Trebuchet MS" panose="020B0603020202020204" pitchFamily="34" charset="0"/>
                <a:cs typeface="Lucida Bright" panose="02040603070505020404" pitchFamily="18" charset="0"/>
              </a:rPr>
              <a:t> Die Plastikpartikel, die ihr entdeckt habt, 	nennt der Experte Mikroplastik, da sie kleiner 	als 5 mm sind. Mikroplastik ist ein neues 	Problem in der </a:t>
            </a:r>
            <a:r>
              <a:rPr lang="de-DE" sz="2800" dirty="0" smtClean="0">
                <a:latin typeface="Trebuchet MS" panose="020B0603020202020204" pitchFamily="34" charset="0"/>
                <a:cs typeface="Lucida Bright" panose="02040603070505020404" pitchFamily="18" charset="0"/>
              </a:rPr>
              <a:t>Umwelt </a:t>
            </a:r>
            <a:r>
              <a:rPr lang="de-DE" sz="2800" dirty="0">
                <a:latin typeface="Trebuchet MS" panose="020B0603020202020204" pitchFamily="34" charset="0"/>
                <a:cs typeface="Lucida Bright" panose="02040603070505020404" pitchFamily="18" charset="0"/>
              </a:rPr>
              <a:t>um das wir uns 	kümmern müssen.</a:t>
            </a:r>
          </a:p>
        </p:txBody>
      </p:sp>
      <p:pic>
        <p:nvPicPr>
          <p:cNvPr id="9" name="Inhaltsplatzhalter 8"/>
          <p:cNvPicPr>
            <a:picLocks/>
          </p:cNvPicPr>
          <p:nvPr/>
        </p:nvPicPr>
        <p:blipFill rotWithShape="1">
          <a:blip r:embed="rId5" cstate="print">
            <a:extLst>
              <a:ext uri="{28A0092B-C50C-407E-A947-70E740481C1C}">
                <a14:useLocalDpi xmlns:a14="http://schemas.microsoft.com/office/drawing/2010/main"/>
              </a:ext>
            </a:extLst>
          </a:blip>
          <a:srcRect/>
          <a:stretch/>
        </p:blipFill>
        <p:spPr bwMode="auto">
          <a:xfrm flipH="1">
            <a:off x="9773332" y="1134687"/>
            <a:ext cx="1662809" cy="16179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635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3306" r="7215"/>
          <a:stretch/>
        </p:blipFill>
        <p:spPr>
          <a:xfrm>
            <a:off x="9889019" y="0"/>
            <a:ext cx="2190030" cy="1134687"/>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05" y="6232588"/>
            <a:ext cx="1672282" cy="516805"/>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378" y="5847483"/>
            <a:ext cx="851671" cy="901910"/>
          </a:xfrm>
          <a:prstGeom prst="rect">
            <a:avLst/>
          </a:prstGeom>
        </p:spPr>
      </p:pic>
      <p:pic>
        <p:nvPicPr>
          <p:cNvPr id="8" name="Inhaltsplatzhalter 8"/>
          <p:cNvPicPr>
            <a:picLocks/>
          </p:cNvPicPr>
          <p:nvPr/>
        </p:nvPicPr>
        <p:blipFill rotWithShape="1">
          <a:blip r:embed="rId5" cstate="print">
            <a:extLst>
              <a:ext uri="{28A0092B-C50C-407E-A947-70E740481C1C}">
                <a14:useLocalDpi xmlns:a14="http://schemas.microsoft.com/office/drawing/2010/main"/>
              </a:ext>
            </a:extLst>
          </a:blip>
          <a:srcRect/>
          <a:stretch/>
        </p:blipFill>
        <p:spPr bwMode="auto">
          <a:xfrm flipH="1">
            <a:off x="10557159" y="1376900"/>
            <a:ext cx="1501841" cy="1282165"/>
          </a:xfrm>
          <a:prstGeom prst="rect">
            <a:avLst/>
          </a:prstGeom>
          <a:ln>
            <a:noFill/>
          </a:ln>
          <a:extLst>
            <a:ext uri="{53640926-AAD7-44D8-BBD7-CCE9431645EC}">
              <a14:shadowObscured xmlns:a14="http://schemas.microsoft.com/office/drawing/2010/main"/>
            </a:ext>
          </a:extLst>
        </p:spPr>
      </p:pic>
      <p:sp>
        <p:nvSpPr>
          <p:cNvPr id="9" name="Titel 1"/>
          <p:cNvSpPr>
            <a:spLocks noGrp="1"/>
          </p:cNvSpPr>
          <p:nvPr>
            <p:ph type="title"/>
          </p:nvPr>
        </p:nvSpPr>
        <p:spPr>
          <a:xfrm>
            <a:off x="838200" y="365125"/>
            <a:ext cx="10515600" cy="1325563"/>
          </a:xfrm>
        </p:spPr>
        <p:txBody>
          <a:bodyPr/>
          <a:lstStyle/>
          <a:p>
            <a:r>
              <a:rPr lang="de-DE" dirty="0">
                <a:latin typeface="Trebuchet MS" panose="020B0603020202020204" pitchFamily="34" charset="0"/>
                <a:cs typeface="Lucida Bright" panose="02040603070505020404" pitchFamily="18" charset="0"/>
              </a:rPr>
              <a:t>Emma und Lenny fragen nach</a:t>
            </a:r>
          </a:p>
        </p:txBody>
      </p:sp>
      <p:sp>
        <p:nvSpPr>
          <p:cNvPr id="10" name="Textfeld 9"/>
          <p:cNvSpPr txBox="1"/>
          <p:nvPr/>
        </p:nvSpPr>
        <p:spPr>
          <a:xfrm>
            <a:off x="256016" y="1461982"/>
            <a:ext cx="11052064" cy="5693866"/>
          </a:xfrm>
          <a:prstGeom prst="rect">
            <a:avLst/>
          </a:prstGeom>
          <a:noFill/>
        </p:spPr>
        <p:txBody>
          <a:bodyPr wrap="square" rtlCol="0">
            <a:spAutoFit/>
          </a:bodyPr>
          <a:lstStyle/>
          <a:p>
            <a:pPr>
              <a:tabLst>
                <a:tab pos="1247775" algn="l"/>
                <a:tab pos="1433513" algn="l"/>
              </a:tabLst>
            </a:pPr>
            <a:r>
              <a:rPr lang="de-DE" sz="2800" b="1" dirty="0">
                <a:latin typeface="Trebuchet MS" panose="020B0603020202020204" pitchFamily="34" charset="0"/>
                <a:cs typeface="Lucida Bright" panose="02040603070505020404" pitchFamily="18" charset="0"/>
              </a:rPr>
              <a:t>Lenny: </a:t>
            </a:r>
            <a:r>
              <a:rPr lang="de-DE" sz="2800" dirty="0">
                <a:latin typeface="Trebuchet MS" panose="020B0603020202020204" pitchFamily="34" charset="0"/>
                <a:cs typeface="Lucida Bright" panose="02040603070505020404" pitchFamily="18" charset="0"/>
              </a:rPr>
              <a:t>Aber wie kann Plastik so klein sein? Ich kenne nur 	großes Plastik, wie zum Beispiel meine Trinkflasche.</a:t>
            </a:r>
            <a:endParaRPr lang="de-DE" sz="2800" b="1" dirty="0">
              <a:latin typeface="Trebuchet MS" panose="020B0603020202020204" pitchFamily="34" charset="0"/>
              <a:cs typeface="Lucida Bright" panose="02040603070505020404" pitchFamily="18" charset="0"/>
            </a:endParaRPr>
          </a:p>
          <a:p>
            <a:pPr marL="2427288" indent="-2427288">
              <a:tabLst>
                <a:tab pos="2422525" algn="l"/>
              </a:tabLst>
            </a:pPr>
            <a:r>
              <a:rPr lang="de-DE" sz="2800" b="1" dirty="0">
                <a:latin typeface="Trebuchet MS" panose="020B0603020202020204" pitchFamily="34" charset="0"/>
                <a:cs typeface="Lucida Bright" panose="02040603070505020404" pitchFamily="18" charset="0"/>
              </a:rPr>
              <a:t>Herr Experto: </a:t>
            </a:r>
            <a:r>
              <a:rPr lang="de-DE" sz="2800" dirty="0">
                <a:latin typeface="Trebuchet MS" panose="020B0603020202020204" pitchFamily="34" charset="0"/>
                <a:cs typeface="Lucida Bright" panose="02040603070505020404" pitchFamily="18" charset="0"/>
              </a:rPr>
              <a:t>Du hast Recht, Lenny. Deine Trinkflasche besteht aus Plastik. Wenn nun deine Flasche in immer kleinere Teile zerfällt, bis die Stücke kleiner als 5 mm sind, wie würdest du diese kleinen Plastikstücke nennen? </a:t>
            </a:r>
          </a:p>
          <a:p>
            <a:pPr>
              <a:tabLst>
                <a:tab pos="2422525" algn="l"/>
              </a:tabLst>
            </a:pPr>
            <a:r>
              <a:rPr lang="de-DE" sz="2800" b="1" dirty="0">
                <a:latin typeface="Trebuchet MS" panose="020B0603020202020204" pitchFamily="34" charset="0"/>
                <a:cs typeface="Lucida Bright" panose="02040603070505020404" pitchFamily="18" charset="0"/>
              </a:rPr>
              <a:t>Lenny: </a:t>
            </a:r>
            <a:r>
              <a:rPr lang="de-DE" sz="2800" dirty="0" smtClean="0">
                <a:latin typeface="Trebuchet MS" panose="020B0603020202020204" pitchFamily="34" charset="0"/>
                <a:cs typeface="Lucida Bright" panose="02040603070505020404" pitchFamily="18" charset="0"/>
              </a:rPr>
              <a:t>Mikroplastik? </a:t>
            </a:r>
            <a:endParaRPr lang="de-DE" sz="2800" dirty="0">
              <a:latin typeface="Trebuchet MS" panose="020B0603020202020204" pitchFamily="34" charset="0"/>
              <a:cs typeface="Lucida Bright" panose="02040603070505020404" pitchFamily="18" charset="0"/>
            </a:endParaRPr>
          </a:p>
          <a:p>
            <a:pPr>
              <a:tabLst>
                <a:tab pos="2422525" algn="l"/>
              </a:tabLst>
            </a:pPr>
            <a:r>
              <a:rPr lang="de-DE" sz="2800" b="1" dirty="0">
                <a:latin typeface="Trebuchet MS" panose="020B0603020202020204" pitchFamily="34" charset="0"/>
                <a:cs typeface="Lucida Bright" panose="02040603070505020404" pitchFamily="18" charset="0"/>
              </a:rPr>
              <a:t>Herr Experto: </a:t>
            </a:r>
            <a:r>
              <a:rPr lang="de-DE" sz="2800" dirty="0">
                <a:latin typeface="Trebuchet MS" panose="020B0603020202020204" pitchFamily="34" charset="0"/>
                <a:cs typeface="Lucida Bright" panose="02040603070505020404" pitchFamily="18" charset="0"/>
              </a:rPr>
              <a:t>Genau! Großes Plastik zerfällt zum Beispiel 	durch die Einwirkung von Sonnenlicht. Es gibt aber 	noch viel mehr Quellen von Mikroplastik in unserem 	Alltag. Mikroplastik ist nämlich auch in Produkten, 	die wir jeden Tag zuhause benutzen.</a:t>
            </a:r>
          </a:p>
          <a:p>
            <a:pPr>
              <a:tabLst>
                <a:tab pos="1252538" algn="l"/>
              </a:tabLst>
            </a:pPr>
            <a:r>
              <a:rPr lang="de-DE" sz="2800" dirty="0">
                <a:latin typeface="Trebuchet MS" panose="020B0603020202020204" pitchFamily="34" charset="0"/>
                <a:cs typeface="Lucida Bright" panose="02040603070505020404" pitchFamily="18" charset="0"/>
              </a:rPr>
              <a:t> </a:t>
            </a:r>
          </a:p>
        </p:txBody>
      </p:sp>
    </p:spTree>
    <p:extLst>
      <p:ext uri="{BB962C8B-B14F-4D97-AF65-F5344CB8AC3E}">
        <p14:creationId xmlns:p14="http://schemas.microsoft.com/office/powerpoint/2010/main" val="388594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3306" r="7215"/>
          <a:stretch/>
        </p:blipFill>
        <p:spPr>
          <a:xfrm>
            <a:off x="9889019" y="0"/>
            <a:ext cx="2190030" cy="1134687"/>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05" y="6232588"/>
            <a:ext cx="1672282" cy="516805"/>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378" y="5847483"/>
            <a:ext cx="851671" cy="901910"/>
          </a:xfrm>
          <a:prstGeom prst="rect">
            <a:avLst/>
          </a:prstGeom>
        </p:spPr>
      </p:pic>
      <p:pic>
        <p:nvPicPr>
          <p:cNvPr id="8" name="Inhaltsplatzhalter 8"/>
          <p:cNvPicPr>
            <a:picLocks/>
          </p:cNvPicPr>
          <p:nvPr/>
        </p:nvPicPr>
        <p:blipFill rotWithShape="1">
          <a:blip r:embed="rId5" cstate="print">
            <a:extLst>
              <a:ext uri="{28A0092B-C50C-407E-A947-70E740481C1C}">
                <a14:useLocalDpi xmlns:a14="http://schemas.microsoft.com/office/drawing/2010/main"/>
              </a:ext>
            </a:extLst>
          </a:blip>
          <a:srcRect/>
          <a:stretch/>
        </p:blipFill>
        <p:spPr bwMode="auto">
          <a:xfrm flipH="1">
            <a:off x="10569588" y="1853690"/>
            <a:ext cx="1501841" cy="1282165"/>
          </a:xfrm>
          <a:prstGeom prst="rect">
            <a:avLst/>
          </a:prstGeom>
          <a:ln>
            <a:noFill/>
          </a:ln>
          <a:extLst>
            <a:ext uri="{53640926-AAD7-44D8-BBD7-CCE9431645EC}">
              <a14:shadowObscured xmlns:a14="http://schemas.microsoft.com/office/drawing/2010/main"/>
            </a:ext>
          </a:extLst>
        </p:spPr>
      </p:pic>
      <p:sp>
        <p:nvSpPr>
          <p:cNvPr id="9" name="Titel 1"/>
          <p:cNvSpPr>
            <a:spLocks noGrp="1"/>
          </p:cNvSpPr>
          <p:nvPr>
            <p:ph type="title"/>
          </p:nvPr>
        </p:nvSpPr>
        <p:spPr>
          <a:xfrm>
            <a:off x="838200" y="365125"/>
            <a:ext cx="10515600" cy="1325563"/>
          </a:xfrm>
        </p:spPr>
        <p:txBody>
          <a:bodyPr/>
          <a:lstStyle/>
          <a:p>
            <a:r>
              <a:rPr lang="de-DE" dirty="0">
                <a:latin typeface="Trebuchet MS" panose="020B0603020202020204" pitchFamily="34" charset="0"/>
                <a:cs typeface="Lucida Bright" panose="02040603070505020404" pitchFamily="18" charset="0"/>
              </a:rPr>
              <a:t>Emma und Lenny fragen nach</a:t>
            </a:r>
          </a:p>
        </p:txBody>
      </p:sp>
      <p:sp>
        <p:nvSpPr>
          <p:cNvPr id="10" name="Textfeld 9"/>
          <p:cNvSpPr txBox="1"/>
          <p:nvPr/>
        </p:nvSpPr>
        <p:spPr>
          <a:xfrm>
            <a:off x="301736" y="1461982"/>
            <a:ext cx="11052064" cy="4401205"/>
          </a:xfrm>
          <a:prstGeom prst="rect">
            <a:avLst/>
          </a:prstGeom>
          <a:noFill/>
        </p:spPr>
        <p:txBody>
          <a:bodyPr wrap="square" rtlCol="0">
            <a:spAutoFit/>
          </a:bodyPr>
          <a:lstStyle/>
          <a:p>
            <a:pPr>
              <a:tabLst>
                <a:tab pos="1247775" algn="l"/>
                <a:tab pos="1433513" algn="l"/>
              </a:tabLst>
            </a:pPr>
            <a:r>
              <a:rPr lang="de-DE" sz="2800" b="1" dirty="0">
                <a:latin typeface="Trebuchet MS" panose="020B0603020202020204" pitchFamily="34" charset="0"/>
                <a:cs typeface="Lucida Bright" panose="02040603070505020404" pitchFamily="18" charset="0"/>
              </a:rPr>
              <a:t>Emma: </a:t>
            </a:r>
            <a:r>
              <a:rPr lang="de-DE" sz="2800" dirty="0">
                <a:latin typeface="Trebuchet MS" panose="020B0603020202020204" pitchFamily="34" charset="0"/>
                <a:cs typeface="Lucida Bright" panose="02040603070505020404" pitchFamily="18" charset="0"/>
              </a:rPr>
              <a:t>Wie kommt das Mikroplastik denn dann an den Strand?</a:t>
            </a:r>
            <a:endParaRPr lang="de-DE" sz="2800" b="1" dirty="0">
              <a:latin typeface="Trebuchet MS" panose="020B0603020202020204" pitchFamily="34" charset="0"/>
              <a:cs typeface="Lucida Bright" panose="02040603070505020404" pitchFamily="18" charset="0"/>
            </a:endParaRPr>
          </a:p>
          <a:p>
            <a:pPr marL="2427288" indent="-2427288">
              <a:tabLst>
                <a:tab pos="2422525" algn="l"/>
              </a:tabLst>
            </a:pPr>
            <a:r>
              <a:rPr lang="de-DE" sz="2800" b="1" dirty="0">
                <a:latin typeface="Trebuchet MS" panose="020B0603020202020204" pitchFamily="34" charset="0"/>
                <a:cs typeface="Lucida Bright" panose="02040603070505020404" pitchFamily="18" charset="0"/>
              </a:rPr>
              <a:t>Herr Experto: </a:t>
            </a:r>
            <a:r>
              <a:rPr lang="de-DE" sz="2800" dirty="0">
                <a:latin typeface="Trebuchet MS" panose="020B0603020202020204" pitchFamily="34" charset="0"/>
                <a:cs typeface="Lucida Bright" panose="02040603070505020404" pitchFamily="18" charset="0"/>
              </a:rPr>
              <a:t>Mikroplastik kann über viele Wege an den Strand kommen. Mikroplastik von Produkten aus eurem Zuhause </a:t>
            </a:r>
            <a:r>
              <a:rPr lang="de-DE" sz="2800" dirty="0" smtClean="0">
                <a:latin typeface="Trebuchet MS" panose="020B0603020202020204" pitchFamily="34" charset="0"/>
                <a:cs typeface="Lucida Bright" panose="02040603070505020404" pitchFamily="18" charset="0"/>
              </a:rPr>
              <a:t>kann </a:t>
            </a:r>
            <a:r>
              <a:rPr lang="de-DE" sz="2800" dirty="0">
                <a:latin typeface="Trebuchet MS" panose="020B0603020202020204" pitchFamily="34" charset="0"/>
                <a:cs typeface="Lucida Bright" panose="02040603070505020404" pitchFamily="18" charset="0"/>
              </a:rPr>
              <a:t>über Gewässer dorthin gelangen. Manchmal lassen Menschen ihren Plastikmüll aber auch einfach am Strand zurück. Wenn niemand den Plastikmüll aufsammelt, wird er dort bleiben. Nehmen wir eure Schaufel als Beispiel. Sie ist auch aus Plastik!  </a:t>
            </a:r>
          </a:p>
          <a:p>
            <a:pPr marL="2427288" indent="-2427288">
              <a:tabLst>
                <a:tab pos="2422525" algn="l"/>
              </a:tabLst>
            </a:pPr>
            <a:r>
              <a:rPr lang="de-DE" sz="2800" b="1" dirty="0">
                <a:latin typeface="Trebuchet MS" panose="020B0603020202020204" pitchFamily="34" charset="0"/>
                <a:cs typeface="Lucida Bright" panose="02040603070505020404" pitchFamily="18" charset="0"/>
              </a:rPr>
              <a:t>Lenny: </a:t>
            </a:r>
            <a:r>
              <a:rPr lang="de-DE" sz="2800" dirty="0">
                <a:latin typeface="Trebuchet MS" panose="020B0603020202020204" pitchFamily="34" charset="0"/>
                <a:cs typeface="Lucida Bright" panose="02040603070505020404" pitchFamily="18" charset="0"/>
              </a:rPr>
              <a:t>Ehrlich? Das wusste ich nicht! Was ist mit unserem Eimer?</a:t>
            </a:r>
          </a:p>
        </p:txBody>
      </p:sp>
    </p:spTree>
    <p:extLst>
      <p:ext uri="{BB962C8B-B14F-4D97-AF65-F5344CB8AC3E}">
        <p14:creationId xmlns:p14="http://schemas.microsoft.com/office/powerpoint/2010/main" val="85270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01736" y="1461982"/>
            <a:ext cx="11052064" cy="5693866"/>
          </a:xfrm>
          <a:prstGeom prst="rect">
            <a:avLst/>
          </a:prstGeom>
          <a:noFill/>
        </p:spPr>
        <p:txBody>
          <a:bodyPr wrap="square" rtlCol="0">
            <a:spAutoFit/>
          </a:bodyPr>
          <a:lstStyle/>
          <a:p>
            <a:pPr marL="2427288" indent="-2427288">
              <a:tabLst>
                <a:tab pos="2422525" algn="l"/>
              </a:tabLst>
            </a:pPr>
            <a:r>
              <a:rPr lang="de-DE" sz="2800" b="1" dirty="0">
                <a:latin typeface="Trebuchet MS" panose="020B0603020202020204" pitchFamily="34" charset="0"/>
                <a:cs typeface="Lucida Bright" panose="02040603070505020404" pitchFamily="18" charset="0"/>
              </a:rPr>
              <a:t>Herr Experto: </a:t>
            </a:r>
            <a:r>
              <a:rPr lang="de-DE" sz="2800" dirty="0">
                <a:latin typeface="Trebuchet MS" panose="020B0603020202020204" pitchFamily="34" charset="0"/>
                <a:cs typeface="Lucida Bright" panose="02040603070505020404" pitchFamily="18" charset="0"/>
              </a:rPr>
              <a:t>Euer Eimer besteht auch aus Plastik, genauso wie euer Sieb. Könnt ihr euch vorstellen, was mit eurem Sandspielzeug passiert, wenn ihr es am Strand vergesst?</a:t>
            </a:r>
          </a:p>
          <a:p>
            <a:pPr marL="1247775" indent="-1247775">
              <a:tabLst>
                <a:tab pos="1160463" algn="l"/>
              </a:tabLst>
            </a:pPr>
            <a:r>
              <a:rPr lang="de-DE" sz="2800" b="1" dirty="0">
                <a:latin typeface="Trebuchet MS" panose="020B0603020202020204" pitchFamily="34" charset="0"/>
                <a:cs typeface="Lucida Bright" panose="02040603070505020404" pitchFamily="18" charset="0"/>
              </a:rPr>
              <a:t>Emma: </a:t>
            </a:r>
            <a:r>
              <a:rPr lang="de-DE" sz="2800" dirty="0">
                <a:latin typeface="Trebuchet MS" panose="020B0603020202020204" pitchFamily="34" charset="0"/>
                <a:cs typeface="Lucida Bright" panose="02040603070505020404" pitchFamily="18" charset="0"/>
              </a:rPr>
              <a:t>Ich hoffe, ein anderes Kind findet es und spielt damit. Aber was </a:t>
            </a:r>
            <a:r>
              <a:rPr lang="de-DE" sz="2800" dirty="0" smtClean="0">
                <a:latin typeface="Trebuchet MS" panose="020B0603020202020204" pitchFamily="34" charset="0"/>
                <a:cs typeface="Lucida Bright" panose="02040603070505020404" pitchFamily="18" charset="0"/>
              </a:rPr>
              <a:t>passiert, </a:t>
            </a:r>
            <a:r>
              <a:rPr lang="de-DE" sz="2800" dirty="0">
                <a:latin typeface="Trebuchet MS" panose="020B0603020202020204" pitchFamily="34" charset="0"/>
                <a:cs typeface="Lucida Bright" panose="02040603070505020404" pitchFamily="18" charset="0"/>
              </a:rPr>
              <a:t>wenn nicht?</a:t>
            </a:r>
          </a:p>
          <a:p>
            <a:pPr marL="1247775" indent="-1247775">
              <a:tabLst>
                <a:tab pos="2422525" algn="l"/>
              </a:tabLst>
            </a:pPr>
            <a:r>
              <a:rPr lang="de-DE" sz="2800" b="1" dirty="0">
                <a:latin typeface="Trebuchet MS" panose="020B0603020202020204" pitchFamily="34" charset="0"/>
                <a:cs typeface="Lucida Bright" panose="02040603070505020404" pitchFamily="18" charset="0"/>
              </a:rPr>
              <a:t>Herr Experto: </a:t>
            </a:r>
            <a:r>
              <a:rPr lang="de-DE" sz="2800" dirty="0">
                <a:latin typeface="Trebuchet MS" panose="020B0603020202020204" pitchFamily="34" charset="0"/>
                <a:cs typeface="Lucida Bright" panose="02040603070505020404" pitchFamily="18" charset="0"/>
              </a:rPr>
              <a:t>Das ist eine schöne Idee! Wenn nicht, wird euer 	Sandspielzeug im Sonnenlicht liegen, der Sand wird 	daran reiben und </a:t>
            </a:r>
            <a:r>
              <a:rPr lang="de-DE" sz="2800" dirty="0" smtClean="0">
                <a:latin typeface="Trebuchet MS" panose="020B0603020202020204" pitchFamily="34" charset="0"/>
                <a:cs typeface="Lucida Bright" panose="02040603070505020404" pitchFamily="18" charset="0"/>
              </a:rPr>
              <a:t>dieses womöglich </a:t>
            </a:r>
            <a:r>
              <a:rPr lang="de-DE" sz="2800" dirty="0">
                <a:latin typeface="Trebuchet MS" panose="020B0603020202020204" pitchFamily="34" charset="0"/>
                <a:cs typeface="Lucida Bright" panose="02040603070505020404" pitchFamily="18" charset="0"/>
              </a:rPr>
              <a:t>ins Meer gespült 	werden. Irgendwann wird euer Sandspielzeug 	dadurch in kleine Teile zerfallen. Wollt ihr denn 	mehr über Mikroplastik in der Umwelt erfahren?</a:t>
            </a:r>
          </a:p>
          <a:p>
            <a:pPr marL="2427288" indent="-2427288">
              <a:tabLst>
                <a:tab pos="2422525" algn="l"/>
              </a:tabLst>
            </a:pPr>
            <a:endParaRPr lang="de-DE" sz="2800" dirty="0">
              <a:latin typeface="Trebuchet MS" panose="020B0603020202020204" pitchFamily="34" charset="0"/>
              <a:cs typeface="Lucida Bright" panose="02040603070505020404" pitchFamily="18" charset="0"/>
            </a:endParaRP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3306" r="7215"/>
          <a:stretch/>
        </p:blipFill>
        <p:spPr>
          <a:xfrm>
            <a:off x="9889019" y="0"/>
            <a:ext cx="2190030" cy="1134687"/>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05" y="6232588"/>
            <a:ext cx="1672282" cy="516805"/>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378" y="5847483"/>
            <a:ext cx="851671" cy="901910"/>
          </a:xfrm>
          <a:prstGeom prst="rect">
            <a:avLst/>
          </a:prstGeom>
        </p:spPr>
      </p:pic>
      <p:pic>
        <p:nvPicPr>
          <p:cNvPr id="8" name="Inhaltsplatzhalter 8"/>
          <p:cNvPicPr>
            <a:picLocks/>
          </p:cNvPicPr>
          <p:nvPr/>
        </p:nvPicPr>
        <p:blipFill rotWithShape="1">
          <a:blip r:embed="rId5" cstate="print">
            <a:extLst>
              <a:ext uri="{28A0092B-C50C-407E-A947-70E740481C1C}">
                <a14:useLocalDpi xmlns:a14="http://schemas.microsoft.com/office/drawing/2010/main"/>
              </a:ext>
            </a:extLst>
          </a:blip>
          <a:srcRect/>
          <a:stretch/>
        </p:blipFill>
        <p:spPr bwMode="auto">
          <a:xfrm flipH="1">
            <a:off x="11089040" y="2423160"/>
            <a:ext cx="1102960" cy="1075757"/>
          </a:xfrm>
          <a:prstGeom prst="rect">
            <a:avLst/>
          </a:prstGeom>
          <a:ln>
            <a:noFill/>
          </a:ln>
          <a:extLst>
            <a:ext uri="{53640926-AAD7-44D8-BBD7-CCE9431645EC}">
              <a14:shadowObscured xmlns:a14="http://schemas.microsoft.com/office/drawing/2010/main"/>
            </a:ext>
          </a:extLst>
        </p:spPr>
      </p:pic>
      <p:sp>
        <p:nvSpPr>
          <p:cNvPr id="9" name="Titel 1"/>
          <p:cNvSpPr>
            <a:spLocks noGrp="1"/>
          </p:cNvSpPr>
          <p:nvPr>
            <p:ph type="title"/>
          </p:nvPr>
        </p:nvSpPr>
        <p:spPr>
          <a:xfrm>
            <a:off x="838200" y="365125"/>
            <a:ext cx="10515600" cy="1325563"/>
          </a:xfrm>
        </p:spPr>
        <p:txBody>
          <a:bodyPr/>
          <a:lstStyle/>
          <a:p>
            <a:r>
              <a:rPr lang="de-DE" dirty="0">
                <a:latin typeface="Trebuchet MS" panose="020B0603020202020204" pitchFamily="34" charset="0"/>
                <a:cs typeface="Lucida Bright" panose="02040603070505020404" pitchFamily="18" charset="0"/>
              </a:rPr>
              <a:t>Emma und Lenny fragen nach</a:t>
            </a:r>
          </a:p>
        </p:txBody>
      </p:sp>
    </p:spTree>
    <p:extLst>
      <p:ext uri="{BB962C8B-B14F-4D97-AF65-F5344CB8AC3E}">
        <p14:creationId xmlns:p14="http://schemas.microsoft.com/office/powerpoint/2010/main" val="3625504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3306" r="7215"/>
          <a:stretch/>
        </p:blipFill>
        <p:spPr>
          <a:xfrm>
            <a:off x="9889019" y="0"/>
            <a:ext cx="2190030" cy="1134687"/>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05" y="6232588"/>
            <a:ext cx="1672282" cy="516805"/>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378" y="5847483"/>
            <a:ext cx="851671" cy="901910"/>
          </a:xfrm>
          <a:prstGeom prst="rect">
            <a:avLst/>
          </a:prstGeom>
        </p:spPr>
      </p:pic>
      <p:pic>
        <p:nvPicPr>
          <p:cNvPr id="8" name="Inhaltsplatzhalter 8"/>
          <p:cNvPicPr>
            <a:picLocks/>
          </p:cNvPicPr>
          <p:nvPr/>
        </p:nvPicPr>
        <p:blipFill rotWithShape="1">
          <a:blip r:embed="rId5" cstate="print">
            <a:extLst>
              <a:ext uri="{28A0092B-C50C-407E-A947-70E740481C1C}">
                <a14:useLocalDpi xmlns:a14="http://schemas.microsoft.com/office/drawing/2010/main"/>
              </a:ext>
            </a:extLst>
          </a:blip>
          <a:srcRect/>
          <a:stretch/>
        </p:blipFill>
        <p:spPr bwMode="auto">
          <a:xfrm flipH="1">
            <a:off x="9143196" y="3170528"/>
            <a:ext cx="2747069" cy="2082019"/>
          </a:xfrm>
          <a:prstGeom prst="rect">
            <a:avLst/>
          </a:prstGeom>
          <a:ln>
            <a:noFill/>
          </a:ln>
          <a:extLst>
            <a:ext uri="{53640926-AAD7-44D8-BBD7-CCE9431645EC}">
              <a14:shadowObscured xmlns:a14="http://schemas.microsoft.com/office/drawing/2010/main"/>
            </a:ext>
          </a:extLst>
        </p:spPr>
      </p:pic>
      <p:sp>
        <p:nvSpPr>
          <p:cNvPr id="9" name="Titel 1"/>
          <p:cNvSpPr>
            <a:spLocks noGrp="1"/>
          </p:cNvSpPr>
          <p:nvPr>
            <p:ph type="title"/>
          </p:nvPr>
        </p:nvSpPr>
        <p:spPr>
          <a:xfrm>
            <a:off x="838200" y="365125"/>
            <a:ext cx="10515600" cy="1325563"/>
          </a:xfrm>
        </p:spPr>
        <p:txBody>
          <a:bodyPr/>
          <a:lstStyle/>
          <a:p>
            <a:r>
              <a:rPr lang="de-DE" dirty="0">
                <a:latin typeface="Trebuchet MS" panose="020B0603020202020204" pitchFamily="34" charset="0"/>
                <a:cs typeface="Lucida Bright" panose="02040603070505020404" pitchFamily="18" charset="0"/>
              </a:rPr>
              <a:t>Emma und Lenny fragen nach</a:t>
            </a:r>
          </a:p>
        </p:txBody>
      </p:sp>
      <p:sp>
        <p:nvSpPr>
          <p:cNvPr id="10" name="Textfeld 9"/>
          <p:cNvSpPr txBox="1"/>
          <p:nvPr/>
        </p:nvSpPr>
        <p:spPr>
          <a:xfrm>
            <a:off x="301735" y="1461982"/>
            <a:ext cx="11777313" cy="2677656"/>
          </a:xfrm>
          <a:prstGeom prst="rect">
            <a:avLst/>
          </a:prstGeom>
          <a:noFill/>
        </p:spPr>
        <p:txBody>
          <a:bodyPr wrap="square" rtlCol="0">
            <a:spAutoFit/>
          </a:bodyPr>
          <a:lstStyle/>
          <a:p>
            <a:pPr marL="1247775" indent="-1247775">
              <a:tabLst>
                <a:tab pos="1160463" algn="l"/>
              </a:tabLst>
            </a:pPr>
            <a:r>
              <a:rPr lang="de-DE" sz="2800" b="1" dirty="0">
                <a:latin typeface="Trebuchet MS" panose="020B0603020202020204" pitchFamily="34" charset="0"/>
                <a:cs typeface="Lucida Bright" panose="02040603070505020404" pitchFamily="18" charset="0"/>
              </a:rPr>
              <a:t>Emma und Lenny: </a:t>
            </a:r>
            <a:r>
              <a:rPr lang="de-DE" sz="2800" dirty="0">
                <a:latin typeface="Trebuchet MS" panose="020B0603020202020204" pitchFamily="34" charset="0"/>
                <a:cs typeface="Lucida Bright" panose="02040603070505020404" pitchFamily="18" charset="0"/>
              </a:rPr>
              <a:t>Natürlich!</a:t>
            </a:r>
          </a:p>
          <a:p>
            <a:pPr marL="1247775" indent="-1247775">
              <a:tabLst>
                <a:tab pos="1160463" algn="l"/>
              </a:tabLst>
            </a:pPr>
            <a:endParaRPr lang="de-DE" sz="2800" dirty="0">
              <a:latin typeface="Trebuchet MS" panose="020B0603020202020204" pitchFamily="34" charset="0"/>
              <a:cs typeface="Lucida Bright" panose="02040603070505020404" pitchFamily="18" charset="0"/>
            </a:endParaRPr>
          </a:p>
          <a:p>
            <a:pPr marL="1247775" indent="-1247775">
              <a:tabLst>
                <a:tab pos="2332038" algn="l"/>
              </a:tabLst>
            </a:pPr>
            <a:r>
              <a:rPr lang="de-DE" sz="2800" b="1" dirty="0">
                <a:latin typeface="Trebuchet MS" panose="020B0603020202020204" pitchFamily="34" charset="0"/>
                <a:cs typeface="Lucida Bright" panose="02040603070505020404" pitchFamily="18" charset="0"/>
              </a:rPr>
              <a:t>Herr Experto: </a:t>
            </a:r>
            <a:r>
              <a:rPr lang="de-DE" sz="2800" dirty="0">
                <a:latin typeface="Trebuchet MS" panose="020B0603020202020204" pitchFamily="34" charset="0"/>
                <a:cs typeface="Lucida Bright" panose="02040603070505020404" pitchFamily="18" charset="0"/>
              </a:rPr>
              <a:t>Super! Dann fangen wir gleich mit der Detektivarbeit an!</a:t>
            </a:r>
          </a:p>
          <a:p>
            <a:pPr marL="1247775" indent="-1247775">
              <a:tabLst>
                <a:tab pos="2332038" algn="l"/>
              </a:tabLst>
            </a:pPr>
            <a:endParaRPr lang="de-DE" sz="2800" dirty="0">
              <a:latin typeface="Trebuchet MS" panose="020B0603020202020204" pitchFamily="34" charset="0"/>
              <a:cs typeface="Lucida Bright" panose="02040603070505020404" pitchFamily="18" charset="0"/>
            </a:endParaRPr>
          </a:p>
          <a:p>
            <a:pPr marL="1247775" indent="-1247775">
              <a:tabLst>
                <a:tab pos="1160463" algn="l"/>
              </a:tabLst>
            </a:pPr>
            <a:r>
              <a:rPr lang="de-DE" sz="2800" b="1" dirty="0">
                <a:latin typeface="Trebuchet MS" panose="020B0603020202020204" pitchFamily="34" charset="0"/>
                <a:cs typeface="Lucida Bright" panose="02040603070505020404" pitchFamily="18" charset="0"/>
              </a:rPr>
              <a:t>Emma und Lenny: </a:t>
            </a:r>
            <a:r>
              <a:rPr lang="de-DE" sz="2800" dirty="0">
                <a:latin typeface="Trebuchet MS" panose="020B0603020202020204" pitchFamily="34" charset="0"/>
                <a:cs typeface="Lucida Bright" panose="02040603070505020404" pitchFamily="18" charset="0"/>
              </a:rPr>
              <a:t>Juhu! Wir freuen uns darauf!</a:t>
            </a:r>
          </a:p>
          <a:p>
            <a:pPr marL="2427288" indent="-2427288">
              <a:tabLst>
                <a:tab pos="2422525" algn="l"/>
              </a:tabLst>
            </a:pPr>
            <a:endParaRPr lang="de-DE" sz="2800" dirty="0">
              <a:latin typeface="Trebuchet MS" panose="020B0603020202020204" pitchFamily="34" charset="0"/>
              <a:cs typeface="Lucida Bright" panose="02040603070505020404" pitchFamily="18" charset="0"/>
            </a:endParaRPr>
          </a:p>
        </p:txBody>
      </p:sp>
      <p:pic>
        <p:nvPicPr>
          <p:cNvPr id="11" name="Inhaltsplatzhalter 3"/>
          <p:cNvPicPr>
            <a:picLocks noGrp="1" noChangeAspect="1"/>
          </p:cNvPicPr>
          <p:nvPr>
            <p:ph idx="1"/>
          </p:nvPr>
        </p:nvPicPr>
        <p:blipFill>
          <a:blip r:embed="rId6"/>
          <a:stretch>
            <a:fillRect/>
          </a:stretch>
        </p:blipFill>
        <p:spPr>
          <a:xfrm>
            <a:off x="2954655" y="3778263"/>
            <a:ext cx="6282690" cy="2587195"/>
          </a:xfrm>
          <a:prstGeom prst="rect">
            <a:avLst/>
          </a:prstGeom>
        </p:spPr>
      </p:pic>
    </p:spTree>
    <p:extLst>
      <p:ext uri="{BB962C8B-B14F-4D97-AF65-F5344CB8AC3E}">
        <p14:creationId xmlns:p14="http://schemas.microsoft.com/office/powerpoint/2010/main" val="253307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838200" y="1094741"/>
            <a:ext cx="10515600" cy="4330296"/>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05" y="6232588"/>
            <a:ext cx="1672282" cy="516805"/>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13306" r="7215"/>
          <a:stretch/>
        </p:blipFill>
        <p:spPr>
          <a:xfrm>
            <a:off x="9889019" y="0"/>
            <a:ext cx="2190030" cy="1134687"/>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7378" y="5847483"/>
            <a:ext cx="851671" cy="901910"/>
          </a:xfrm>
          <a:prstGeom prst="rect">
            <a:avLst/>
          </a:prstGeom>
        </p:spPr>
      </p:pic>
    </p:spTree>
    <p:extLst>
      <p:ext uri="{BB962C8B-B14F-4D97-AF65-F5344CB8AC3E}">
        <p14:creationId xmlns:p14="http://schemas.microsoft.com/office/powerpoint/2010/main" val="200066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latin typeface="Trebuchet MS" panose="020B0603020202020204" pitchFamily="34" charset="0"/>
              </a:rPr>
              <a:t>Durchführung</a:t>
            </a:r>
            <a:r>
              <a:rPr lang="de-DE" b="1" u="sng" dirty="0"/>
              <a:t>: </a:t>
            </a:r>
          </a:p>
        </p:txBody>
      </p:sp>
      <p:sp>
        <p:nvSpPr>
          <p:cNvPr id="5" name="Inhaltsplatzhalter 4"/>
          <p:cNvSpPr>
            <a:spLocks noGrp="1"/>
          </p:cNvSpPr>
          <p:nvPr>
            <p:ph idx="1"/>
          </p:nvPr>
        </p:nvSpPr>
        <p:spPr>
          <a:xfrm>
            <a:off x="838200" y="1477750"/>
            <a:ext cx="10515600" cy="4577859"/>
          </a:xfrm>
        </p:spPr>
        <p:txBody>
          <a:bodyPr>
            <a:normAutofit/>
          </a:bodyPr>
          <a:lstStyle/>
          <a:p>
            <a:r>
              <a:rPr lang="de-DE" dirty="0">
                <a:latin typeface="Trebuchet MS" panose="020B0603020202020204" pitchFamily="34" charset="0"/>
              </a:rPr>
              <a:t>Arbeitsheft</a:t>
            </a:r>
          </a:p>
          <a:p>
            <a:r>
              <a:rPr lang="de-DE" dirty="0">
                <a:latin typeface="Trebuchet MS" panose="020B0603020202020204" pitchFamily="34" charset="0"/>
              </a:rPr>
              <a:t>Arbeitsmaterial an Stationen</a:t>
            </a:r>
          </a:p>
          <a:p>
            <a:r>
              <a:rPr lang="de-DE" dirty="0">
                <a:latin typeface="Trebuchet MS" panose="020B0603020202020204" pitchFamily="34" charset="0"/>
              </a:rPr>
              <a:t>Aufgaben im Arbeitsheft</a:t>
            </a:r>
          </a:p>
          <a:p>
            <a:r>
              <a:rPr lang="de-DE" dirty="0">
                <a:latin typeface="Trebuchet MS" panose="020B0603020202020204" pitchFamily="34" charset="0"/>
              </a:rPr>
              <a:t>Musterlösungen</a:t>
            </a:r>
          </a:p>
          <a:p>
            <a:r>
              <a:rPr lang="de-DE" dirty="0">
                <a:latin typeface="Trebuchet MS" panose="020B0603020202020204" pitchFamily="34" charset="0"/>
              </a:rPr>
              <a:t>Gruppen (3-4 Personen) </a:t>
            </a:r>
          </a:p>
          <a:p>
            <a:r>
              <a:rPr lang="de-DE" dirty="0">
                <a:latin typeface="Trebuchet MS" panose="020B0603020202020204" pitchFamily="34" charset="0"/>
              </a:rPr>
              <a:t>Stationen</a:t>
            </a:r>
          </a:p>
          <a:p>
            <a:r>
              <a:rPr lang="de-DE" dirty="0">
                <a:latin typeface="Trebuchet MS" panose="020B0603020202020204" pitchFamily="34" charset="0"/>
              </a:rPr>
              <a:t>Station 3 Zusatzstation für Schnelle</a:t>
            </a:r>
          </a:p>
          <a:p>
            <a:r>
              <a:rPr lang="de-DE" dirty="0">
                <a:latin typeface="Trebuchet MS" panose="020B0603020202020204" pitchFamily="34" charset="0"/>
              </a:rPr>
              <a:t>Station 7 zum Schluss bearbeiten (Signal)</a:t>
            </a:r>
          </a:p>
          <a:p>
            <a:r>
              <a:rPr lang="de-DE" dirty="0">
                <a:latin typeface="Trebuchet MS" panose="020B0603020202020204" pitchFamily="34" charset="0"/>
              </a:rPr>
              <a:t>Nach Bearbeitung jeder einzelnen Station </a:t>
            </a:r>
            <a:r>
              <a:rPr lang="de-DE" dirty="0">
                <a:latin typeface="Trebuchet MS" panose="020B0603020202020204" pitchFamily="34" charset="0"/>
                <a:sym typeface="Wingdings" panose="05000000000000000000" pitchFamily="2" charset="2"/>
              </a:rPr>
              <a:t> Aufräumen!</a:t>
            </a:r>
          </a:p>
          <a:p>
            <a:endParaRPr lang="de-DE" dirty="0">
              <a:latin typeface="Trebuchet MS" panose="020B0603020202020204" pitchFamily="34" charset="0"/>
            </a:endParaRPr>
          </a:p>
          <a:p>
            <a:endParaRPr lang="de-DE" dirty="0">
              <a:latin typeface="Trebuchet MS" panose="020B0603020202020204" pitchFamily="34" charset="0"/>
            </a:endParaRPr>
          </a:p>
          <a:p>
            <a:endParaRPr lang="de-DE" dirty="0">
              <a:latin typeface="Trebuchet MS" panose="020B0603020202020204" pitchFamily="34" charset="0"/>
            </a:endParaRPr>
          </a:p>
        </p:txBody>
      </p:sp>
      <p:sp>
        <p:nvSpPr>
          <p:cNvPr id="7" name="Textfeld 6"/>
          <p:cNvSpPr txBox="1"/>
          <p:nvPr/>
        </p:nvSpPr>
        <p:spPr>
          <a:xfrm>
            <a:off x="3280565" y="3957571"/>
            <a:ext cx="1351005" cy="584775"/>
          </a:xfrm>
          <a:prstGeom prst="rect">
            <a:avLst/>
          </a:prstGeom>
          <a:noFill/>
        </p:spPr>
        <p:txBody>
          <a:bodyPr wrap="square" rtlCol="0">
            <a:spAutoFit/>
          </a:bodyPr>
          <a:lstStyle/>
          <a:p>
            <a:r>
              <a:rPr lang="de-DE" sz="3200" dirty="0">
                <a:latin typeface="Trebuchet MS" panose="020B0603020202020204" pitchFamily="34" charset="0"/>
              </a:rPr>
              <a:t>1A</a:t>
            </a:r>
          </a:p>
        </p:txBody>
      </p:sp>
      <p:sp>
        <p:nvSpPr>
          <p:cNvPr id="8" name="Pfeil nach rechts 7"/>
          <p:cNvSpPr/>
          <p:nvPr/>
        </p:nvSpPr>
        <p:spPr>
          <a:xfrm>
            <a:off x="3992925" y="4046985"/>
            <a:ext cx="263610" cy="40594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p:cNvSpPr txBox="1"/>
          <p:nvPr/>
        </p:nvSpPr>
        <p:spPr>
          <a:xfrm>
            <a:off x="4213475" y="3957570"/>
            <a:ext cx="1351005" cy="584775"/>
          </a:xfrm>
          <a:prstGeom prst="rect">
            <a:avLst/>
          </a:prstGeom>
          <a:noFill/>
        </p:spPr>
        <p:txBody>
          <a:bodyPr wrap="square" rtlCol="0">
            <a:spAutoFit/>
          </a:bodyPr>
          <a:lstStyle/>
          <a:p>
            <a:r>
              <a:rPr lang="de-DE" sz="3200" dirty="0">
                <a:latin typeface="Trebuchet MS" panose="020B0603020202020204" pitchFamily="34" charset="0"/>
              </a:rPr>
              <a:t>1B</a:t>
            </a:r>
          </a:p>
        </p:txBody>
      </p:sp>
      <p:sp>
        <p:nvSpPr>
          <p:cNvPr id="11" name="Pfeil nach rechts 10"/>
          <p:cNvSpPr/>
          <p:nvPr/>
        </p:nvSpPr>
        <p:spPr>
          <a:xfrm>
            <a:off x="5889023" y="4025704"/>
            <a:ext cx="263610" cy="40594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p:cNvSpPr txBox="1"/>
          <p:nvPr/>
        </p:nvSpPr>
        <p:spPr>
          <a:xfrm>
            <a:off x="7189599" y="3923166"/>
            <a:ext cx="1351005" cy="584775"/>
          </a:xfrm>
          <a:prstGeom prst="rect">
            <a:avLst/>
          </a:prstGeom>
          <a:noFill/>
        </p:spPr>
        <p:txBody>
          <a:bodyPr wrap="square" rtlCol="0">
            <a:spAutoFit/>
          </a:bodyPr>
          <a:lstStyle/>
          <a:p>
            <a:r>
              <a:rPr lang="de-DE" sz="3200" dirty="0">
                <a:latin typeface="Trebuchet MS" panose="020B0603020202020204" pitchFamily="34" charset="0"/>
              </a:rPr>
              <a:t>3</a:t>
            </a:r>
          </a:p>
        </p:txBody>
      </p:sp>
      <p:sp>
        <p:nvSpPr>
          <p:cNvPr id="16" name="Textfeld 15"/>
          <p:cNvSpPr txBox="1"/>
          <p:nvPr/>
        </p:nvSpPr>
        <p:spPr>
          <a:xfrm>
            <a:off x="6349072" y="3936292"/>
            <a:ext cx="452946" cy="584775"/>
          </a:xfrm>
          <a:prstGeom prst="rect">
            <a:avLst/>
          </a:prstGeom>
          <a:noFill/>
        </p:spPr>
        <p:txBody>
          <a:bodyPr wrap="square" rtlCol="0">
            <a:spAutoFit/>
          </a:bodyPr>
          <a:lstStyle/>
          <a:p>
            <a:r>
              <a:rPr lang="de-DE" sz="3200" dirty="0">
                <a:latin typeface="Trebuchet MS" panose="020B0603020202020204" pitchFamily="34" charset="0"/>
              </a:rPr>
              <a:t>2</a:t>
            </a:r>
          </a:p>
        </p:txBody>
      </p:sp>
      <p:sp>
        <p:nvSpPr>
          <p:cNvPr id="17" name="Pfeil nach rechts 16"/>
          <p:cNvSpPr/>
          <p:nvPr/>
        </p:nvSpPr>
        <p:spPr>
          <a:xfrm>
            <a:off x="6875950" y="4025706"/>
            <a:ext cx="263610" cy="40594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4" name="Grafik 23"/>
          <p:cNvPicPr>
            <a:picLocks noChangeAspect="1"/>
          </p:cNvPicPr>
          <p:nvPr/>
        </p:nvPicPr>
        <p:blipFill rotWithShape="1">
          <a:blip r:embed="rId2" cstate="print">
            <a:extLst>
              <a:ext uri="{28A0092B-C50C-407E-A947-70E740481C1C}">
                <a14:useLocalDpi xmlns:a14="http://schemas.microsoft.com/office/drawing/2010/main" val="0"/>
              </a:ext>
            </a:extLst>
          </a:blip>
          <a:srcRect l="13306" r="7215"/>
          <a:stretch/>
        </p:blipFill>
        <p:spPr>
          <a:xfrm>
            <a:off x="9889019" y="0"/>
            <a:ext cx="2190030" cy="1134687"/>
          </a:xfrm>
          <a:prstGeom prst="rect">
            <a:avLst/>
          </a:prstGeom>
        </p:spPr>
      </p:pic>
      <p:pic>
        <p:nvPicPr>
          <p:cNvPr id="25"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80" y="6232588"/>
            <a:ext cx="1672282" cy="516805"/>
          </a:xfrm>
          <a:prstGeom prst="rect">
            <a:avLst/>
          </a:prstGeom>
        </p:spPr>
      </p:pic>
      <p:pic>
        <p:nvPicPr>
          <p:cNvPr id="26" name="Grafik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7378" y="5847483"/>
            <a:ext cx="851671" cy="901910"/>
          </a:xfrm>
          <a:prstGeom prst="rect">
            <a:avLst/>
          </a:prstGeom>
        </p:spPr>
      </p:pic>
      <p:sp>
        <p:nvSpPr>
          <p:cNvPr id="28" name="Textfeld 27"/>
          <p:cNvSpPr txBox="1"/>
          <p:nvPr/>
        </p:nvSpPr>
        <p:spPr>
          <a:xfrm>
            <a:off x="7995859" y="3936292"/>
            <a:ext cx="1430555" cy="584775"/>
          </a:xfrm>
          <a:prstGeom prst="rect">
            <a:avLst/>
          </a:prstGeom>
          <a:noFill/>
        </p:spPr>
        <p:txBody>
          <a:bodyPr wrap="square" rtlCol="0">
            <a:spAutoFit/>
          </a:bodyPr>
          <a:lstStyle/>
          <a:p>
            <a:r>
              <a:rPr lang="de-DE" sz="3200" dirty="0">
                <a:latin typeface="Trebuchet MS" panose="020B0603020202020204" pitchFamily="34" charset="0"/>
              </a:rPr>
              <a:t>4</a:t>
            </a:r>
          </a:p>
        </p:txBody>
      </p:sp>
      <p:sp>
        <p:nvSpPr>
          <p:cNvPr id="29" name="Pfeil nach rechts 28"/>
          <p:cNvSpPr/>
          <p:nvPr/>
        </p:nvSpPr>
        <p:spPr>
          <a:xfrm>
            <a:off x="7617268" y="3897238"/>
            <a:ext cx="279132" cy="627341"/>
          </a:xfrm>
          <a:prstGeom prst="rightArrow">
            <a:avLst>
              <a:gd name="adj1" fmla="val 61212"/>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Pfeil nach rechts 10">
            <a:extLst>
              <a:ext uri="{FF2B5EF4-FFF2-40B4-BE49-F238E27FC236}">
                <a16:creationId xmlns:a16="http://schemas.microsoft.com/office/drawing/2014/main" id="{ED4AFAEB-3BAF-4A3C-8E49-EE1093B8CE0F}"/>
              </a:ext>
            </a:extLst>
          </p:cNvPr>
          <p:cNvSpPr/>
          <p:nvPr/>
        </p:nvSpPr>
        <p:spPr>
          <a:xfrm>
            <a:off x="4888978" y="4058774"/>
            <a:ext cx="263610" cy="40594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4F377DAB-2418-4C07-BC1C-92C71C6AD29C}"/>
              </a:ext>
            </a:extLst>
          </p:cNvPr>
          <p:cNvSpPr txBox="1"/>
          <p:nvPr/>
        </p:nvSpPr>
        <p:spPr>
          <a:xfrm>
            <a:off x="5189445" y="3949808"/>
            <a:ext cx="1351005" cy="584775"/>
          </a:xfrm>
          <a:prstGeom prst="rect">
            <a:avLst/>
          </a:prstGeom>
          <a:noFill/>
        </p:spPr>
        <p:txBody>
          <a:bodyPr wrap="square" rtlCol="0">
            <a:spAutoFit/>
          </a:bodyPr>
          <a:lstStyle/>
          <a:p>
            <a:r>
              <a:rPr lang="de-DE" sz="3200" dirty="0">
                <a:latin typeface="Trebuchet MS" panose="020B0603020202020204" pitchFamily="34" charset="0"/>
              </a:rPr>
              <a:t>1C</a:t>
            </a:r>
          </a:p>
        </p:txBody>
      </p:sp>
      <p:sp>
        <p:nvSpPr>
          <p:cNvPr id="3" name="Rechteck 2">
            <a:extLst>
              <a:ext uri="{FF2B5EF4-FFF2-40B4-BE49-F238E27FC236}">
                <a16:creationId xmlns:a16="http://schemas.microsoft.com/office/drawing/2014/main" id="{3EB19112-3807-416B-BED7-5D3DA48FE906}"/>
              </a:ext>
            </a:extLst>
          </p:cNvPr>
          <p:cNvSpPr/>
          <p:nvPr/>
        </p:nvSpPr>
        <p:spPr>
          <a:xfrm>
            <a:off x="3280565" y="3918520"/>
            <a:ext cx="5673969"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60861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595</Words>
  <Application>Microsoft Office PowerPoint</Application>
  <PresentationFormat>Breitbild</PresentationFormat>
  <Paragraphs>64</Paragraphs>
  <Slides>11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Arial</vt:lpstr>
      <vt:lpstr>Calibri</vt:lpstr>
      <vt:lpstr>Calibri Light</vt:lpstr>
      <vt:lpstr>Lucida Bright</vt:lpstr>
      <vt:lpstr>Traditional Arabic</vt:lpstr>
      <vt:lpstr>Trebuchet MS</vt:lpstr>
      <vt:lpstr>Wingdings</vt:lpstr>
      <vt:lpstr>Office Theme</vt:lpstr>
      <vt:lpstr>PowerPoint-Präsentation</vt:lpstr>
      <vt:lpstr>Emma und Lenny waren im Urlaub an der Nordsee</vt:lpstr>
      <vt:lpstr>Emma und Lenny fragen nach</vt:lpstr>
      <vt:lpstr>Emma und Lenny fragen nach</vt:lpstr>
      <vt:lpstr>Emma und Lenny fragen nach</vt:lpstr>
      <vt:lpstr>Emma und Lenny fragen nach</vt:lpstr>
      <vt:lpstr>Emma und Lenny fragen nach</vt:lpstr>
      <vt:lpstr>PowerPoint-Präsentation</vt:lpstr>
      <vt:lpstr>Durchführung: </vt:lpstr>
      <vt:lpstr>Binokular</vt:lpstr>
      <vt:lpstr>Ablauf:</vt:lpstr>
    </vt:vector>
  </TitlesOfParts>
  <Company>UBT Did.Biol.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bt305302</dc:creator>
  <cp:lastModifiedBy>Patricia Raab</cp:lastModifiedBy>
  <cp:revision>64</cp:revision>
  <dcterms:created xsi:type="dcterms:W3CDTF">2018-02-07T09:40:53Z</dcterms:created>
  <dcterms:modified xsi:type="dcterms:W3CDTF">2021-07-28T12:37:01Z</dcterms:modified>
</cp:coreProperties>
</file>