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2" r:id="rId3"/>
    <p:sldId id="270"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4660"/>
  </p:normalViewPr>
  <p:slideViewPr>
    <p:cSldViewPr snapToGrid="0">
      <p:cViewPr varScale="1">
        <p:scale>
          <a:sx n="81" d="100"/>
          <a:sy n="81" d="100"/>
        </p:scale>
        <p:origin x="75"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663256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3285305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3166321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146128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417593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905501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470220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121321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3552247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71507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D8F17F81-6904-4FED-A0F9-678E0ECC1D92}" type="datetimeFigureOut">
              <a:rPr lang="de-DE" smtClean="0"/>
              <a:t>28.07.2021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8D99939-F87D-421A-B847-93E4D1BCBFA9}" type="slidenum">
              <a:rPr lang="de-DE" smtClean="0"/>
              <a:t>‹Nr.›</a:t>
            </a:fld>
            <a:endParaRPr lang="de-DE" dirty="0"/>
          </a:p>
        </p:txBody>
      </p:sp>
    </p:spTree>
    <p:extLst>
      <p:ext uri="{BB962C8B-B14F-4D97-AF65-F5344CB8AC3E}">
        <p14:creationId xmlns:p14="http://schemas.microsoft.com/office/powerpoint/2010/main" val="302041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17F81-6904-4FED-A0F9-678E0ECC1D92}" type="datetimeFigureOut">
              <a:rPr lang="de-DE" smtClean="0"/>
              <a:t>28.07.2021</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99939-F87D-421A-B847-93E4D1BCBFA9}" type="slidenum">
              <a:rPr lang="de-DE" smtClean="0"/>
              <a:t>‹Nr.›</a:t>
            </a:fld>
            <a:endParaRPr lang="de-DE" dirty="0"/>
          </a:p>
        </p:txBody>
      </p:sp>
    </p:spTree>
    <p:extLst>
      <p:ext uri="{BB962C8B-B14F-4D97-AF65-F5344CB8AC3E}">
        <p14:creationId xmlns:p14="http://schemas.microsoft.com/office/powerpoint/2010/main" val="4260820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9.png"/><Relationship Id="rId4" Type="http://schemas.openxmlformats.org/officeDocument/2006/relationships/image" Target="../media/image2.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p:nvPr/>
        </p:nvPicPr>
        <p:blipFill rotWithShape="1">
          <a:blip r:embed="rId2" cstate="print">
            <a:extLst>
              <a:ext uri="{28A0092B-C50C-407E-A947-70E740481C1C}">
                <a14:useLocalDpi xmlns:a14="http://schemas.microsoft.com/office/drawing/2010/main"/>
              </a:ext>
            </a:extLst>
          </a:blip>
          <a:srcRect/>
          <a:stretch/>
        </p:blipFill>
        <p:spPr bwMode="auto">
          <a:xfrm>
            <a:off x="721140" y="650790"/>
            <a:ext cx="2326860" cy="1219428"/>
          </a:xfrm>
          <a:prstGeom prst="rect">
            <a:avLst/>
          </a:prstGeom>
          <a:ln>
            <a:noFill/>
          </a:ln>
          <a:extLst>
            <a:ext uri="{53640926-AAD7-44D8-BBD7-CCE9431645EC}">
              <a14:shadowObscured xmlns:a14="http://schemas.microsoft.com/office/drawing/2010/main"/>
            </a:ext>
          </a:extLst>
        </p:spPr>
      </p:pic>
      <p:pic>
        <p:nvPicPr>
          <p:cNvPr id="7" name="Grafik 6"/>
          <p:cNvPicPr/>
          <p:nvPr/>
        </p:nvPicPr>
        <p:blipFill rotWithShape="1">
          <a:blip r:embed="rId3" cstate="print">
            <a:extLst>
              <a:ext uri="{28A0092B-C50C-407E-A947-70E740481C1C}">
                <a14:useLocalDpi xmlns:a14="http://schemas.microsoft.com/office/drawing/2010/main"/>
              </a:ext>
            </a:extLst>
          </a:blip>
          <a:srcRect/>
          <a:stretch/>
        </p:blipFill>
        <p:spPr bwMode="auto">
          <a:xfrm>
            <a:off x="4058104" y="631797"/>
            <a:ext cx="1873140" cy="1244960"/>
          </a:xfrm>
          <a:prstGeom prst="rect">
            <a:avLst/>
          </a:prstGeom>
          <a:ln>
            <a:noFill/>
          </a:ln>
          <a:extLst>
            <a:ext uri="{53640926-AAD7-44D8-BBD7-CCE9431645EC}">
              <a14:shadowObscured xmlns:a14="http://schemas.microsoft.com/office/drawing/2010/main"/>
            </a:ext>
          </a:extLst>
        </p:spPr>
      </p:pic>
      <p:grpSp>
        <p:nvGrpSpPr>
          <p:cNvPr id="10" name="Gruppieren 9"/>
          <p:cNvGrpSpPr/>
          <p:nvPr/>
        </p:nvGrpSpPr>
        <p:grpSpPr>
          <a:xfrm>
            <a:off x="6636547" y="665586"/>
            <a:ext cx="3980429" cy="898496"/>
            <a:chOff x="932341" y="1965491"/>
            <a:chExt cx="10210746" cy="2536420"/>
          </a:xfrm>
        </p:grpSpPr>
        <p:sp>
          <p:nvSpPr>
            <p:cNvPr id="11" name="Pfeil nach rechts 10"/>
            <p:cNvSpPr/>
            <p:nvPr/>
          </p:nvSpPr>
          <p:spPr>
            <a:xfrm>
              <a:off x="3039809" y="2791791"/>
              <a:ext cx="1158237" cy="536701"/>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Pfeil nach rechts 11"/>
            <p:cNvSpPr/>
            <p:nvPr/>
          </p:nvSpPr>
          <p:spPr>
            <a:xfrm>
              <a:off x="8636235" y="2780561"/>
              <a:ext cx="1158237" cy="536701"/>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3" name="Grafik 12"/>
            <p:cNvPicPr/>
            <p:nvPr/>
          </p:nvPicPr>
          <p:blipFill rotWithShape="1">
            <a:blip r:embed="rId4" cstate="print">
              <a:extLst>
                <a:ext uri="{28A0092B-C50C-407E-A947-70E740481C1C}">
                  <a14:useLocalDpi xmlns:a14="http://schemas.microsoft.com/office/drawing/2010/main"/>
                </a:ext>
              </a:extLst>
            </a:blip>
            <a:srcRect/>
            <a:stretch/>
          </p:blipFill>
          <p:spPr bwMode="auto">
            <a:xfrm>
              <a:off x="932341" y="2107294"/>
              <a:ext cx="1535267" cy="2296888"/>
            </a:xfrm>
            <a:prstGeom prst="rect">
              <a:avLst/>
            </a:prstGeom>
            <a:ln>
              <a:noFill/>
            </a:ln>
            <a:extLst>
              <a:ext uri="{53640926-AAD7-44D8-BBD7-CCE9431645EC}">
                <a14:shadowObscured xmlns:a14="http://schemas.microsoft.com/office/drawing/2010/main"/>
              </a:ext>
            </a:extLst>
          </p:spPr>
        </p:pic>
        <p:pic>
          <p:nvPicPr>
            <p:cNvPr id="14" name="Grafik 13"/>
            <p:cNvPicPr/>
            <p:nvPr/>
          </p:nvPicPr>
          <p:blipFill rotWithShape="1">
            <a:blip r:embed="rId5" cstate="print">
              <a:extLst>
                <a:ext uri="{28A0092B-C50C-407E-A947-70E740481C1C}">
                  <a14:useLocalDpi xmlns:a14="http://schemas.microsoft.com/office/drawing/2010/main"/>
                </a:ext>
              </a:extLst>
            </a:blip>
            <a:srcRect/>
            <a:stretch/>
          </p:blipFill>
          <p:spPr bwMode="auto">
            <a:xfrm>
              <a:off x="4266838" y="1965491"/>
              <a:ext cx="4259656" cy="2536420"/>
            </a:xfrm>
            <a:prstGeom prst="rect">
              <a:avLst/>
            </a:prstGeom>
            <a:ln>
              <a:noFill/>
            </a:ln>
            <a:extLst>
              <a:ext uri="{53640926-AAD7-44D8-BBD7-CCE9431645EC}">
                <a14:shadowObscured xmlns:a14="http://schemas.microsoft.com/office/drawing/2010/main"/>
              </a:ext>
            </a:extLst>
          </p:spPr>
        </p:pic>
        <p:pic>
          <p:nvPicPr>
            <p:cNvPr id="15" name="Grafik 14"/>
            <p:cNvPicPr/>
            <p:nvPr/>
          </p:nvPicPr>
          <p:blipFill rotWithShape="1">
            <a:blip r:embed="rId6" cstate="print">
              <a:extLst>
                <a:ext uri="{28A0092B-C50C-407E-A947-70E740481C1C}">
                  <a14:useLocalDpi xmlns:a14="http://schemas.microsoft.com/office/drawing/2010/main"/>
                </a:ext>
              </a:extLst>
            </a:blip>
            <a:srcRect/>
            <a:stretch/>
          </p:blipFill>
          <p:spPr bwMode="auto">
            <a:xfrm>
              <a:off x="9983323" y="2250721"/>
              <a:ext cx="1159764" cy="1965960"/>
            </a:xfrm>
            <a:prstGeom prst="rect">
              <a:avLst/>
            </a:prstGeom>
            <a:ln>
              <a:noFill/>
            </a:ln>
            <a:extLst>
              <a:ext uri="{53640926-AAD7-44D8-BBD7-CCE9431645EC}">
                <a14:shadowObscured xmlns:a14="http://schemas.microsoft.com/office/drawing/2010/main"/>
              </a:ext>
            </a:extLst>
          </p:spPr>
        </p:pic>
      </p:grpSp>
      <p:pic>
        <p:nvPicPr>
          <p:cNvPr id="18" name="Grafik 17"/>
          <p:cNvPicPr/>
          <p:nvPr/>
        </p:nvPicPr>
        <p:blipFill rotWithShape="1">
          <a:blip r:embed="rId7" cstate="print">
            <a:extLst>
              <a:ext uri="{28A0092B-C50C-407E-A947-70E740481C1C}">
                <a14:useLocalDpi xmlns:a14="http://schemas.microsoft.com/office/drawing/2010/main"/>
              </a:ext>
            </a:extLst>
          </a:blip>
          <a:srcRect/>
          <a:stretch/>
        </p:blipFill>
        <p:spPr bwMode="auto">
          <a:xfrm>
            <a:off x="995183" y="2200807"/>
            <a:ext cx="1483254" cy="1073643"/>
          </a:xfrm>
          <a:prstGeom prst="rect">
            <a:avLst/>
          </a:prstGeom>
          <a:ln>
            <a:noFill/>
          </a:ln>
          <a:extLst>
            <a:ext uri="{53640926-AAD7-44D8-BBD7-CCE9431645EC}">
              <a14:shadowObscured xmlns:a14="http://schemas.microsoft.com/office/drawing/2010/main"/>
            </a:ext>
          </a:extLst>
        </p:spPr>
      </p:pic>
      <p:grpSp>
        <p:nvGrpSpPr>
          <p:cNvPr id="19" name="Gruppieren 18"/>
          <p:cNvGrpSpPr/>
          <p:nvPr/>
        </p:nvGrpSpPr>
        <p:grpSpPr>
          <a:xfrm>
            <a:off x="3696516" y="3993616"/>
            <a:ext cx="5337343" cy="2571612"/>
            <a:chOff x="461319" y="156519"/>
            <a:chExt cx="9677509" cy="6301946"/>
          </a:xfrm>
        </p:grpSpPr>
        <p:pic>
          <p:nvPicPr>
            <p:cNvPr id="20" name="Grafik 19"/>
            <p:cNvPicPr>
              <a:picLocks noChangeAspect="1"/>
            </p:cNvPicPr>
            <p:nvPr/>
          </p:nvPicPr>
          <p:blipFill>
            <a:blip r:embed="rId8"/>
            <a:stretch>
              <a:fillRect/>
            </a:stretch>
          </p:blipFill>
          <p:spPr>
            <a:xfrm>
              <a:off x="597724" y="4289707"/>
              <a:ext cx="1909179" cy="1909177"/>
            </a:xfrm>
            <a:prstGeom prst="rect">
              <a:avLst/>
            </a:prstGeom>
          </p:spPr>
        </p:pic>
        <p:sp>
          <p:nvSpPr>
            <p:cNvPr id="21" name="Textfeld 20"/>
            <p:cNvSpPr txBox="1"/>
            <p:nvPr/>
          </p:nvSpPr>
          <p:spPr>
            <a:xfrm>
              <a:off x="2477444" y="4793363"/>
              <a:ext cx="3420481" cy="678809"/>
            </a:xfrm>
            <a:prstGeom prst="rect">
              <a:avLst/>
            </a:prstGeom>
            <a:noFill/>
            <a:ln>
              <a:solidFill>
                <a:schemeClr val="tx1"/>
              </a:solidFill>
            </a:ln>
          </p:spPr>
          <p:txBody>
            <a:bodyPr wrap="square" rtlCol="0">
              <a:spAutoFit/>
            </a:bodyPr>
            <a:lstStyle/>
            <a:p>
              <a:r>
                <a:rPr lang="de-DE" sz="1200" dirty="0">
                  <a:latin typeface="Trebuchet MS" panose="020B0603020202020204" pitchFamily="34" charset="0"/>
                </a:rPr>
                <a:t>UV-Strahlung von Sonne </a:t>
              </a:r>
            </a:p>
          </p:txBody>
        </p:sp>
        <p:sp>
          <p:nvSpPr>
            <p:cNvPr id="22" name="Textfeld 21"/>
            <p:cNvSpPr txBox="1"/>
            <p:nvPr/>
          </p:nvSpPr>
          <p:spPr>
            <a:xfrm>
              <a:off x="8756339" y="4791832"/>
              <a:ext cx="1317295" cy="678809"/>
            </a:xfrm>
            <a:prstGeom prst="rect">
              <a:avLst/>
            </a:prstGeom>
            <a:noFill/>
            <a:ln>
              <a:solidFill>
                <a:schemeClr val="tx1"/>
              </a:solidFill>
            </a:ln>
          </p:spPr>
          <p:txBody>
            <a:bodyPr wrap="square" rtlCol="0">
              <a:spAutoFit/>
            </a:bodyPr>
            <a:lstStyle/>
            <a:p>
              <a:r>
                <a:rPr lang="de-DE" sz="1200" dirty="0">
                  <a:latin typeface="Trebuchet MS" panose="020B0603020202020204" pitchFamily="34" charset="0"/>
                </a:rPr>
                <a:t>Reibung</a:t>
              </a:r>
            </a:p>
          </p:txBody>
        </p:sp>
        <p:grpSp>
          <p:nvGrpSpPr>
            <p:cNvPr id="23" name="Gruppieren 22"/>
            <p:cNvGrpSpPr/>
            <p:nvPr/>
          </p:nvGrpSpPr>
          <p:grpSpPr>
            <a:xfrm>
              <a:off x="5981379" y="3905626"/>
              <a:ext cx="2673249" cy="2450638"/>
              <a:chOff x="5981379" y="3905626"/>
              <a:chExt cx="2673249" cy="2450638"/>
            </a:xfrm>
          </p:grpSpPr>
          <p:sp>
            <p:nvSpPr>
              <p:cNvPr id="26" name="Abgerundetes Rechteck 25"/>
              <p:cNvSpPr/>
              <p:nvPr/>
            </p:nvSpPr>
            <p:spPr>
              <a:xfrm>
                <a:off x="5981379" y="4479645"/>
                <a:ext cx="1338718" cy="1876619"/>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Abgerundetes Rechteck 26"/>
              <p:cNvSpPr/>
              <p:nvPr/>
            </p:nvSpPr>
            <p:spPr>
              <a:xfrm>
                <a:off x="7315910" y="3905626"/>
                <a:ext cx="1338718" cy="1876619"/>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28" name="Gerade Verbindung mit Pfeil 27"/>
              <p:cNvCxnSpPr/>
              <p:nvPr/>
            </p:nvCxnSpPr>
            <p:spPr>
              <a:xfrm>
                <a:off x="7107793" y="4747589"/>
                <a:ext cx="0" cy="1266497"/>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a:off x="7499089" y="4158585"/>
                <a:ext cx="0" cy="1266497"/>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4" name="Textfeld 23"/>
            <p:cNvSpPr txBox="1"/>
            <p:nvPr/>
          </p:nvSpPr>
          <p:spPr>
            <a:xfrm>
              <a:off x="703241" y="394995"/>
              <a:ext cx="6612668" cy="754233"/>
            </a:xfrm>
            <a:prstGeom prst="rect">
              <a:avLst/>
            </a:prstGeom>
            <a:noFill/>
            <a:ln>
              <a:solidFill>
                <a:schemeClr val="tx1"/>
              </a:solidFill>
            </a:ln>
          </p:spPr>
          <p:txBody>
            <a:bodyPr wrap="square" rtlCol="0">
              <a:spAutoFit/>
            </a:bodyPr>
            <a:lstStyle/>
            <a:p>
              <a:r>
                <a:rPr lang="de-DE" sz="1400" dirty="0">
                  <a:latin typeface="Trebuchet MS" panose="020B0603020202020204" pitchFamily="34" charset="0"/>
                </a:rPr>
                <a:t>Infokarte: Warum zerfällt eine Plastiktüte? </a:t>
              </a:r>
            </a:p>
          </p:txBody>
        </p:sp>
        <p:sp>
          <p:nvSpPr>
            <p:cNvPr id="25" name="Rechteck 24"/>
            <p:cNvSpPr/>
            <p:nvPr/>
          </p:nvSpPr>
          <p:spPr>
            <a:xfrm>
              <a:off x="461319" y="156519"/>
              <a:ext cx="9677509" cy="63019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30" name="Gruppieren 29"/>
          <p:cNvGrpSpPr/>
          <p:nvPr/>
        </p:nvGrpSpPr>
        <p:grpSpPr>
          <a:xfrm>
            <a:off x="3716283" y="2400119"/>
            <a:ext cx="3392971" cy="1200329"/>
            <a:chOff x="1958804" y="1966203"/>
            <a:chExt cx="5281466" cy="2622617"/>
          </a:xfrm>
        </p:grpSpPr>
        <p:sp>
          <p:nvSpPr>
            <p:cNvPr id="31" name="Textfeld 30"/>
            <p:cNvSpPr txBox="1"/>
            <p:nvPr/>
          </p:nvSpPr>
          <p:spPr>
            <a:xfrm>
              <a:off x="4923858" y="1966203"/>
              <a:ext cx="2316412" cy="2622617"/>
            </a:xfrm>
            <a:prstGeom prst="rect">
              <a:avLst/>
            </a:prstGeom>
            <a:noFill/>
            <a:ln>
              <a:solidFill>
                <a:schemeClr val="tx1"/>
              </a:solidFill>
            </a:ln>
          </p:spPr>
          <p:txBody>
            <a:bodyPr wrap="square" rtlCol="0">
              <a:spAutoFit/>
            </a:bodyPr>
            <a:lstStyle/>
            <a:p>
              <a:r>
                <a:rPr lang="de-DE" sz="1200" dirty="0">
                  <a:latin typeface="Trebuchet MS" panose="020B0603020202020204" pitchFamily="34" charset="0"/>
                </a:rPr>
                <a:t>Reinigung ist nicht ausreichend, um Mikroplastik komplett aus Abwasser zu entfernen</a:t>
              </a:r>
            </a:p>
          </p:txBody>
        </p:sp>
        <p:pic>
          <p:nvPicPr>
            <p:cNvPr id="32" name="Grafik 31"/>
            <p:cNvPicPr/>
            <p:nvPr/>
          </p:nvPicPr>
          <p:blipFill rotWithShape="1">
            <a:blip r:embed="rId9" cstate="print">
              <a:extLst>
                <a:ext uri="{28A0092B-C50C-407E-A947-70E740481C1C}">
                  <a14:useLocalDpi xmlns:a14="http://schemas.microsoft.com/office/drawing/2010/main"/>
                </a:ext>
              </a:extLst>
            </a:blip>
            <a:srcRect/>
            <a:stretch/>
          </p:blipFill>
          <p:spPr bwMode="auto">
            <a:xfrm>
              <a:off x="1958804" y="2164193"/>
              <a:ext cx="2742524" cy="2298009"/>
            </a:xfrm>
            <a:prstGeom prst="rect">
              <a:avLst/>
            </a:prstGeom>
            <a:ln>
              <a:noFill/>
            </a:ln>
            <a:extLst>
              <a:ext uri="{53640926-AAD7-44D8-BBD7-CCE9431645EC}">
                <a14:shadowObscured xmlns:a14="http://schemas.microsoft.com/office/drawing/2010/main"/>
              </a:ext>
            </a:extLst>
          </p:spPr>
        </p:pic>
      </p:grpSp>
      <p:sp>
        <p:nvSpPr>
          <p:cNvPr id="33" name="Rechteck 32"/>
          <p:cNvSpPr/>
          <p:nvPr/>
        </p:nvSpPr>
        <p:spPr>
          <a:xfrm>
            <a:off x="4033391" y="2422839"/>
            <a:ext cx="1032880" cy="600164"/>
          </a:xfrm>
          <a:prstGeom prst="rect">
            <a:avLst/>
          </a:prstGeom>
          <a:solidFill>
            <a:schemeClr val="bg1"/>
          </a:solidFill>
          <a:ln>
            <a:solidFill>
              <a:schemeClr val="tx1"/>
            </a:solidFill>
          </a:ln>
        </p:spPr>
        <p:txBody>
          <a:bodyPr wrap="square">
            <a:spAutoFit/>
          </a:bodyPr>
          <a:lstStyle/>
          <a:p>
            <a:pPr algn="ctr"/>
            <a:r>
              <a:rPr lang="de-DE" sz="1100" dirty="0"/>
              <a:t>Reinigung </a:t>
            </a:r>
            <a:r>
              <a:rPr lang="de-DE" sz="1100" dirty="0" smtClean="0"/>
              <a:t>von </a:t>
            </a:r>
            <a:r>
              <a:rPr lang="de-DE" sz="1100" dirty="0"/>
              <a:t>Abwasser in der Kläranlage</a:t>
            </a:r>
          </a:p>
        </p:txBody>
      </p:sp>
      <p:grpSp>
        <p:nvGrpSpPr>
          <p:cNvPr id="34" name="Gruppieren 33"/>
          <p:cNvGrpSpPr/>
          <p:nvPr/>
        </p:nvGrpSpPr>
        <p:grpSpPr>
          <a:xfrm>
            <a:off x="7698454" y="2486405"/>
            <a:ext cx="2861929" cy="1033446"/>
            <a:chOff x="3244692" y="1232246"/>
            <a:chExt cx="6679084" cy="2342236"/>
          </a:xfrm>
        </p:grpSpPr>
        <p:sp>
          <p:nvSpPr>
            <p:cNvPr id="35" name="Textfeld 34"/>
            <p:cNvSpPr txBox="1"/>
            <p:nvPr/>
          </p:nvSpPr>
          <p:spPr>
            <a:xfrm>
              <a:off x="6379118" y="1655378"/>
              <a:ext cx="3544658" cy="1046333"/>
            </a:xfrm>
            <a:prstGeom prst="rect">
              <a:avLst/>
            </a:prstGeom>
            <a:noFill/>
            <a:ln>
              <a:solidFill>
                <a:schemeClr val="tx1"/>
              </a:solidFill>
            </a:ln>
          </p:spPr>
          <p:txBody>
            <a:bodyPr wrap="square" rtlCol="0">
              <a:spAutoFit/>
            </a:bodyPr>
            <a:lstStyle/>
            <a:p>
              <a:pPr algn="ctr"/>
              <a:r>
                <a:rPr lang="de-DE" sz="1200" dirty="0">
                  <a:latin typeface="Trebuchet MS" panose="020B0603020202020204" pitchFamily="34" charset="0"/>
                </a:rPr>
                <a:t>Geklärtes Abwasser </a:t>
              </a:r>
            </a:p>
            <a:p>
              <a:pPr algn="ctr"/>
              <a:r>
                <a:rPr lang="de-DE" sz="1200" dirty="0">
                  <a:latin typeface="Trebuchet MS" panose="020B0603020202020204" pitchFamily="34" charset="0"/>
                </a:rPr>
                <a:t>aus Kläranlage</a:t>
              </a:r>
            </a:p>
          </p:txBody>
        </p:sp>
        <p:pic>
          <p:nvPicPr>
            <p:cNvPr id="36" name="Grafik 35"/>
            <p:cNvPicPr/>
            <p:nvPr/>
          </p:nvPicPr>
          <p:blipFill rotWithShape="1">
            <a:blip r:embed="rId10" cstate="print">
              <a:extLst>
                <a:ext uri="{28A0092B-C50C-407E-A947-70E740481C1C}">
                  <a14:useLocalDpi xmlns:a14="http://schemas.microsoft.com/office/drawing/2010/main"/>
                </a:ext>
              </a:extLst>
            </a:blip>
            <a:srcRect/>
            <a:stretch/>
          </p:blipFill>
          <p:spPr bwMode="auto">
            <a:xfrm>
              <a:off x="3244692" y="1232246"/>
              <a:ext cx="2504896" cy="2342236"/>
            </a:xfrm>
            <a:prstGeom prst="rect">
              <a:avLst/>
            </a:prstGeom>
            <a:ln>
              <a:noFill/>
            </a:ln>
            <a:extLst>
              <a:ext uri="{53640926-AAD7-44D8-BBD7-CCE9431645EC}">
                <a14:shadowObscured xmlns:a14="http://schemas.microsoft.com/office/drawing/2010/main"/>
              </a:ext>
            </a:extLst>
          </p:spPr>
        </p:pic>
      </p:grpSp>
      <p:sp>
        <p:nvSpPr>
          <p:cNvPr id="37" name="Textfeld 36"/>
          <p:cNvSpPr txBox="1"/>
          <p:nvPr/>
        </p:nvSpPr>
        <p:spPr>
          <a:xfrm>
            <a:off x="790934" y="1599759"/>
            <a:ext cx="544281" cy="276999"/>
          </a:xfrm>
          <a:prstGeom prst="rect">
            <a:avLst/>
          </a:prstGeom>
          <a:noFill/>
          <a:ln>
            <a:solidFill>
              <a:schemeClr val="tx1"/>
            </a:solidFill>
          </a:ln>
        </p:spPr>
        <p:txBody>
          <a:bodyPr wrap="square" rtlCol="0">
            <a:spAutoFit/>
          </a:bodyPr>
          <a:lstStyle/>
          <a:p>
            <a:pPr algn="ctr"/>
            <a:r>
              <a:rPr lang="de-DE" sz="1200" dirty="0">
                <a:latin typeface="Trebuchet MS" panose="020B0603020202020204" pitchFamily="34" charset="0"/>
              </a:rPr>
              <a:t>Fluss</a:t>
            </a:r>
          </a:p>
        </p:txBody>
      </p:sp>
      <p:sp>
        <p:nvSpPr>
          <p:cNvPr id="39" name="Textfeld 38"/>
          <p:cNvSpPr txBox="1"/>
          <p:nvPr/>
        </p:nvSpPr>
        <p:spPr>
          <a:xfrm>
            <a:off x="3716283" y="1599758"/>
            <a:ext cx="544281" cy="276999"/>
          </a:xfrm>
          <a:prstGeom prst="rect">
            <a:avLst/>
          </a:prstGeom>
          <a:noFill/>
          <a:ln>
            <a:solidFill>
              <a:schemeClr val="tx1"/>
            </a:solidFill>
          </a:ln>
        </p:spPr>
        <p:txBody>
          <a:bodyPr wrap="square" rtlCol="0">
            <a:spAutoFit/>
          </a:bodyPr>
          <a:lstStyle/>
          <a:p>
            <a:pPr algn="ctr"/>
            <a:r>
              <a:rPr lang="de-DE" sz="1200" dirty="0">
                <a:latin typeface="Trebuchet MS" panose="020B0603020202020204" pitchFamily="34" charset="0"/>
              </a:rPr>
              <a:t>Meer</a:t>
            </a:r>
          </a:p>
        </p:txBody>
      </p:sp>
      <p:sp>
        <p:nvSpPr>
          <p:cNvPr id="40" name="Textfeld 39"/>
          <p:cNvSpPr txBox="1"/>
          <p:nvPr/>
        </p:nvSpPr>
        <p:spPr>
          <a:xfrm>
            <a:off x="6594594" y="1593219"/>
            <a:ext cx="1813876" cy="276999"/>
          </a:xfrm>
          <a:prstGeom prst="rect">
            <a:avLst/>
          </a:prstGeom>
          <a:noFill/>
          <a:ln>
            <a:solidFill>
              <a:schemeClr val="tx1"/>
            </a:solidFill>
          </a:ln>
        </p:spPr>
        <p:txBody>
          <a:bodyPr wrap="square" rtlCol="0">
            <a:spAutoFit/>
          </a:bodyPr>
          <a:lstStyle/>
          <a:p>
            <a:pPr algn="ctr"/>
            <a:r>
              <a:rPr lang="de-DE" sz="1200" dirty="0">
                <a:latin typeface="Trebuchet MS" panose="020B0603020202020204" pitchFamily="34" charset="0"/>
              </a:rPr>
              <a:t>Müll, z.B. Plastiktüte</a:t>
            </a:r>
          </a:p>
        </p:txBody>
      </p:sp>
      <p:sp>
        <p:nvSpPr>
          <p:cNvPr id="42" name="Textfeld 41"/>
          <p:cNvSpPr txBox="1"/>
          <p:nvPr/>
        </p:nvSpPr>
        <p:spPr>
          <a:xfrm>
            <a:off x="3714995" y="4500623"/>
            <a:ext cx="5300383" cy="1200329"/>
          </a:xfrm>
          <a:prstGeom prst="rect">
            <a:avLst/>
          </a:prstGeom>
          <a:noFill/>
          <a:ln>
            <a:noFill/>
          </a:ln>
        </p:spPr>
        <p:txBody>
          <a:bodyPr wrap="square" rtlCol="0">
            <a:spAutoFit/>
          </a:bodyPr>
          <a:lstStyle/>
          <a:p>
            <a:pPr algn="just"/>
            <a:r>
              <a:rPr lang="de-DE" sz="1200" dirty="0">
                <a:latin typeface="Trebuchet MS" panose="020B0603020202020204" pitchFamily="34" charset="0"/>
              </a:rPr>
              <a:t>Plastik wird in der Umwelt äußeren Einflüssen ausgesetzt, die zum Zerfall von Plastik in kleinere Plastikstückchen führen. Die UV-Strahlung der Sonne (der Anteil des Sonnenlichts, der einen Sonnenbrand verursacht) führt dazu, dass das Plastik porös (=brüchig) wird und in kleinere Plastikteilchen zerfällt. Auch die Reibung z.B. durch den Wellengang begünstigt diesen Zerfall.</a:t>
            </a:r>
          </a:p>
        </p:txBody>
      </p:sp>
      <p:sp>
        <p:nvSpPr>
          <p:cNvPr id="45" name="Rechteck 44"/>
          <p:cNvSpPr/>
          <p:nvPr/>
        </p:nvSpPr>
        <p:spPr>
          <a:xfrm>
            <a:off x="576649" y="533217"/>
            <a:ext cx="2578443" cy="14828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p:cNvSpPr/>
          <p:nvPr/>
        </p:nvSpPr>
        <p:spPr>
          <a:xfrm>
            <a:off x="3535475" y="537201"/>
            <a:ext cx="2578443" cy="14828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p:cNvSpPr/>
          <p:nvPr/>
        </p:nvSpPr>
        <p:spPr>
          <a:xfrm>
            <a:off x="6455416" y="533218"/>
            <a:ext cx="4262011" cy="14828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p:cNvSpPr/>
          <p:nvPr/>
        </p:nvSpPr>
        <p:spPr>
          <a:xfrm>
            <a:off x="7504670" y="2228202"/>
            <a:ext cx="3212757" cy="14828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p:cNvSpPr/>
          <p:nvPr/>
        </p:nvSpPr>
        <p:spPr>
          <a:xfrm>
            <a:off x="3535475" y="2234861"/>
            <a:ext cx="3745648" cy="14828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1" name="Gruppieren 50"/>
          <p:cNvGrpSpPr/>
          <p:nvPr/>
        </p:nvGrpSpPr>
        <p:grpSpPr>
          <a:xfrm>
            <a:off x="576649" y="2234861"/>
            <a:ext cx="2578443" cy="1482811"/>
            <a:chOff x="576649" y="2234861"/>
            <a:chExt cx="2578443" cy="1482811"/>
          </a:xfrm>
        </p:grpSpPr>
        <p:sp>
          <p:nvSpPr>
            <p:cNvPr id="41" name="Textfeld 40"/>
            <p:cNvSpPr txBox="1"/>
            <p:nvPr/>
          </p:nvSpPr>
          <p:spPr>
            <a:xfrm>
              <a:off x="1169086" y="3293287"/>
              <a:ext cx="958383" cy="276999"/>
            </a:xfrm>
            <a:prstGeom prst="rect">
              <a:avLst/>
            </a:prstGeom>
            <a:noFill/>
            <a:ln>
              <a:solidFill>
                <a:schemeClr val="tx1"/>
              </a:solidFill>
            </a:ln>
          </p:spPr>
          <p:txBody>
            <a:bodyPr wrap="square" rtlCol="0">
              <a:spAutoFit/>
            </a:bodyPr>
            <a:lstStyle/>
            <a:p>
              <a:pPr algn="ctr"/>
              <a:r>
                <a:rPr lang="de-DE" sz="1200" dirty="0">
                  <a:latin typeface="Trebuchet MS" panose="020B0603020202020204" pitchFamily="34" charset="0"/>
                </a:rPr>
                <a:t>Kläranlage</a:t>
              </a:r>
            </a:p>
          </p:txBody>
        </p:sp>
        <p:sp>
          <p:nvSpPr>
            <p:cNvPr id="50" name="Rechteck 49"/>
            <p:cNvSpPr/>
            <p:nvPr/>
          </p:nvSpPr>
          <p:spPr>
            <a:xfrm>
              <a:off x="576649" y="2234861"/>
              <a:ext cx="2578443" cy="14828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6" name="Pfeil nach rechts 55"/>
          <p:cNvSpPr/>
          <p:nvPr/>
        </p:nvSpPr>
        <p:spPr>
          <a:xfrm>
            <a:off x="1928550" y="4248596"/>
            <a:ext cx="852555" cy="41312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8" name="Pfeil nach rechts 57"/>
          <p:cNvSpPr/>
          <p:nvPr/>
        </p:nvSpPr>
        <p:spPr>
          <a:xfrm>
            <a:off x="1928550" y="4927770"/>
            <a:ext cx="852555" cy="41312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9" name="Pfeil nach rechts 58"/>
          <p:cNvSpPr/>
          <p:nvPr/>
        </p:nvSpPr>
        <p:spPr>
          <a:xfrm>
            <a:off x="1928550" y="5606944"/>
            <a:ext cx="852555" cy="41312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1" name="Pfeil nach rechts 60"/>
          <p:cNvSpPr/>
          <p:nvPr/>
        </p:nvSpPr>
        <p:spPr>
          <a:xfrm>
            <a:off x="729228" y="4261849"/>
            <a:ext cx="852555" cy="41312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2" name="Pfeil nach rechts 61"/>
          <p:cNvSpPr/>
          <p:nvPr/>
        </p:nvSpPr>
        <p:spPr>
          <a:xfrm>
            <a:off x="729228" y="4941023"/>
            <a:ext cx="852555" cy="41312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3" name="Pfeil nach rechts 62"/>
          <p:cNvSpPr/>
          <p:nvPr/>
        </p:nvSpPr>
        <p:spPr>
          <a:xfrm>
            <a:off x="729228" y="5620197"/>
            <a:ext cx="852555" cy="41312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Textfeld 52"/>
          <p:cNvSpPr txBox="1"/>
          <p:nvPr/>
        </p:nvSpPr>
        <p:spPr>
          <a:xfrm>
            <a:off x="9639736" y="15420"/>
            <a:ext cx="2585249" cy="400110"/>
          </a:xfrm>
          <a:prstGeom prst="rect">
            <a:avLst/>
          </a:prstGeom>
          <a:noFill/>
        </p:spPr>
        <p:txBody>
          <a:bodyPr wrap="square" rtlCol="0">
            <a:spAutoFit/>
          </a:bodyPr>
          <a:lstStyle/>
          <a:p>
            <a:r>
              <a:rPr lang="de-DE" sz="2000" dirty="0">
                <a:latin typeface="Trebuchet MS" panose="020B0603020202020204" pitchFamily="34" charset="0"/>
              </a:rPr>
              <a:t>Karten für Legespiel</a:t>
            </a:r>
          </a:p>
        </p:txBody>
      </p:sp>
    </p:spTree>
    <p:extLst>
      <p:ext uri="{BB962C8B-B14F-4D97-AF65-F5344CB8AC3E}">
        <p14:creationId xmlns:p14="http://schemas.microsoft.com/office/powerpoint/2010/main" val="2452357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1261419" y="842319"/>
            <a:ext cx="9704614" cy="5252486"/>
            <a:chOff x="461319" y="156519"/>
            <a:chExt cx="9704614" cy="5252486"/>
          </a:xfrm>
        </p:grpSpPr>
        <p:sp>
          <p:nvSpPr>
            <p:cNvPr id="57" name="Textfeld 56"/>
            <p:cNvSpPr txBox="1"/>
            <p:nvPr/>
          </p:nvSpPr>
          <p:spPr>
            <a:xfrm>
              <a:off x="4002128" y="4717096"/>
              <a:ext cx="1657000" cy="461665"/>
            </a:xfrm>
            <a:prstGeom prst="rect">
              <a:avLst/>
            </a:prstGeom>
            <a:noFill/>
            <a:ln>
              <a:solidFill>
                <a:schemeClr val="tx1"/>
              </a:solidFill>
            </a:ln>
          </p:spPr>
          <p:txBody>
            <a:bodyPr wrap="square" rtlCol="0">
              <a:spAutoFit/>
            </a:bodyPr>
            <a:lstStyle/>
            <a:p>
              <a:r>
                <a:rPr lang="de-DE" sz="2400" dirty="0">
                  <a:latin typeface="Trebuchet MS" panose="020B0603020202020204" pitchFamily="34" charset="0"/>
                </a:rPr>
                <a:t>Kläranlage</a:t>
              </a:r>
              <a:endParaRPr lang="de-DE" sz="3600" dirty="0">
                <a:latin typeface="Trebuchet MS" panose="020B0603020202020204" pitchFamily="34" charset="0"/>
              </a:endParaRPr>
            </a:p>
          </p:txBody>
        </p:sp>
        <p:sp>
          <p:nvSpPr>
            <p:cNvPr id="37" name="Textfeld 36"/>
            <p:cNvSpPr txBox="1"/>
            <p:nvPr/>
          </p:nvSpPr>
          <p:spPr>
            <a:xfrm>
              <a:off x="802876" y="470282"/>
              <a:ext cx="7769624" cy="584775"/>
            </a:xfrm>
            <a:prstGeom prst="rect">
              <a:avLst/>
            </a:prstGeom>
            <a:noFill/>
            <a:ln>
              <a:solidFill>
                <a:schemeClr val="tx1"/>
              </a:solidFill>
            </a:ln>
          </p:spPr>
          <p:txBody>
            <a:bodyPr wrap="square" rtlCol="0">
              <a:spAutoFit/>
            </a:bodyPr>
            <a:lstStyle/>
            <a:p>
              <a:r>
                <a:rPr lang="de-DE" sz="3200" dirty="0">
                  <a:latin typeface="Trebuchet MS" panose="020B0603020202020204" pitchFamily="34" charset="0"/>
                </a:rPr>
                <a:t>Infokarte: Kläranlage und Mikroplastik</a:t>
              </a:r>
            </a:p>
          </p:txBody>
        </p:sp>
        <p:sp>
          <p:nvSpPr>
            <p:cNvPr id="39" name="Textfeld 38"/>
            <p:cNvSpPr txBox="1"/>
            <p:nvPr/>
          </p:nvSpPr>
          <p:spPr>
            <a:xfrm>
              <a:off x="703241" y="1294677"/>
              <a:ext cx="9224619" cy="1477328"/>
            </a:xfrm>
            <a:prstGeom prst="rect">
              <a:avLst/>
            </a:prstGeom>
            <a:noFill/>
            <a:ln>
              <a:noFill/>
            </a:ln>
          </p:spPr>
          <p:txBody>
            <a:bodyPr wrap="square" rtlCol="0">
              <a:spAutoFit/>
            </a:bodyPr>
            <a:lstStyle/>
            <a:p>
              <a:pPr algn="just"/>
              <a:r>
                <a:rPr lang="de-DE" dirty="0">
                  <a:latin typeface="Trebuchet MS" panose="020B0603020202020204" pitchFamily="34" charset="0"/>
                </a:rPr>
                <a:t>Das Abwasser aus unseren Häusern, z.B. auch das Abwasser einer Waschmaschine, wird zu einer Kläranlage geleitet, damit es gereinigt wird. Die Reinigung des Abwassers in Kläranlagen ist nicht gut genug, um das Mikroplastik komplett aus dem Abwasser zu entfernen. Ein Teil des Mikroplastiks gelangt über das geklärte Abwasser aus der Kläranlage in die Flüsse.</a:t>
              </a:r>
            </a:p>
          </p:txBody>
        </p:sp>
        <p:sp>
          <p:nvSpPr>
            <p:cNvPr id="44" name="Rechteck 43"/>
            <p:cNvSpPr/>
            <p:nvPr/>
          </p:nvSpPr>
          <p:spPr>
            <a:xfrm>
              <a:off x="461319" y="156519"/>
              <a:ext cx="9704614" cy="52524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6" name="Grafik 45"/>
            <p:cNvPicPr/>
            <p:nvPr/>
          </p:nvPicPr>
          <p:blipFill rotWithShape="1">
            <a:blip r:embed="rId2" cstate="print">
              <a:extLst>
                <a:ext uri="{28A0092B-C50C-407E-A947-70E740481C1C}">
                  <a14:useLocalDpi xmlns:a14="http://schemas.microsoft.com/office/drawing/2010/main"/>
                </a:ext>
              </a:extLst>
            </a:blip>
            <a:srcRect/>
            <a:stretch/>
          </p:blipFill>
          <p:spPr bwMode="auto">
            <a:xfrm>
              <a:off x="3655871" y="3080951"/>
              <a:ext cx="2349514" cy="1462244"/>
            </a:xfrm>
            <a:prstGeom prst="rect">
              <a:avLst/>
            </a:prstGeom>
            <a:ln>
              <a:noFill/>
            </a:ln>
            <a:extLst>
              <a:ext uri="{53640926-AAD7-44D8-BBD7-CCE9431645EC}">
                <a14:shadowObscured xmlns:a14="http://schemas.microsoft.com/office/drawing/2010/main"/>
              </a:ext>
            </a:extLst>
          </p:spPr>
        </p:pic>
      </p:grpSp>
      <p:sp>
        <p:nvSpPr>
          <p:cNvPr id="11" name="Textfeld 10"/>
          <p:cNvSpPr txBox="1"/>
          <p:nvPr/>
        </p:nvSpPr>
        <p:spPr>
          <a:xfrm>
            <a:off x="5486400" y="15420"/>
            <a:ext cx="6738585" cy="400110"/>
          </a:xfrm>
          <a:prstGeom prst="rect">
            <a:avLst/>
          </a:prstGeom>
          <a:noFill/>
        </p:spPr>
        <p:txBody>
          <a:bodyPr wrap="square" rtlCol="0">
            <a:spAutoFit/>
          </a:bodyPr>
          <a:lstStyle/>
          <a:p>
            <a:r>
              <a:rPr lang="de-DE" sz="2000" dirty="0">
                <a:latin typeface="Trebuchet MS" panose="020B0603020202020204" pitchFamily="34" charset="0"/>
              </a:rPr>
              <a:t>Infokarte, die nicht Teil des Legespiels und der Lösung ist</a:t>
            </a:r>
          </a:p>
        </p:txBody>
      </p:sp>
    </p:spTree>
    <p:extLst>
      <p:ext uri="{BB962C8B-B14F-4D97-AF65-F5344CB8AC3E}">
        <p14:creationId xmlns:p14="http://schemas.microsoft.com/office/powerpoint/2010/main" val="129442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feld 59"/>
          <p:cNvSpPr txBox="1"/>
          <p:nvPr/>
        </p:nvSpPr>
        <p:spPr>
          <a:xfrm>
            <a:off x="6851664" y="4110536"/>
            <a:ext cx="579024" cy="307777"/>
          </a:xfrm>
          <a:prstGeom prst="rect">
            <a:avLst/>
          </a:prstGeom>
          <a:noFill/>
          <a:ln>
            <a:solidFill>
              <a:schemeClr val="tx1"/>
            </a:solidFill>
          </a:ln>
        </p:spPr>
        <p:txBody>
          <a:bodyPr wrap="square" rtlCol="0">
            <a:spAutoFit/>
          </a:bodyPr>
          <a:lstStyle/>
          <a:p>
            <a:r>
              <a:rPr lang="de-DE" sz="1400" dirty="0">
                <a:latin typeface="Trebuchet MS" panose="020B0603020202020204" pitchFamily="34" charset="0"/>
              </a:rPr>
              <a:t>Fluss </a:t>
            </a:r>
          </a:p>
        </p:txBody>
      </p:sp>
      <p:sp>
        <p:nvSpPr>
          <p:cNvPr id="95" name="Textfeld 94"/>
          <p:cNvSpPr txBox="1"/>
          <p:nvPr/>
        </p:nvSpPr>
        <p:spPr>
          <a:xfrm>
            <a:off x="354967" y="1184989"/>
            <a:ext cx="1108074" cy="307777"/>
          </a:xfrm>
          <a:prstGeom prst="rect">
            <a:avLst/>
          </a:prstGeom>
          <a:noFill/>
          <a:ln>
            <a:solidFill>
              <a:schemeClr val="tx1"/>
            </a:solidFill>
          </a:ln>
        </p:spPr>
        <p:txBody>
          <a:bodyPr wrap="square" rtlCol="0">
            <a:spAutoFit/>
          </a:bodyPr>
          <a:lstStyle/>
          <a:p>
            <a:r>
              <a:rPr lang="de-DE" sz="1400" dirty="0">
                <a:latin typeface="Trebuchet MS" panose="020B0603020202020204" pitchFamily="34" charset="0"/>
              </a:rPr>
              <a:t>Kläranlage</a:t>
            </a:r>
          </a:p>
        </p:txBody>
      </p:sp>
      <p:sp>
        <p:nvSpPr>
          <p:cNvPr id="168" name="Textfeld 167"/>
          <p:cNvSpPr txBox="1"/>
          <p:nvPr/>
        </p:nvSpPr>
        <p:spPr>
          <a:xfrm>
            <a:off x="2661602" y="1552967"/>
            <a:ext cx="2824027" cy="738664"/>
          </a:xfrm>
          <a:prstGeom prst="rect">
            <a:avLst/>
          </a:prstGeom>
          <a:noFill/>
          <a:ln>
            <a:solidFill>
              <a:schemeClr val="tx1"/>
            </a:solidFill>
          </a:ln>
        </p:spPr>
        <p:txBody>
          <a:bodyPr wrap="square" rtlCol="0">
            <a:spAutoFit/>
          </a:bodyPr>
          <a:lstStyle/>
          <a:p>
            <a:r>
              <a:rPr lang="de-DE" sz="1400" dirty="0">
                <a:latin typeface="Trebuchet MS" panose="020B0603020202020204" pitchFamily="34" charset="0"/>
              </a:rPr>
              <a:t>Reinigung ist nicht ausreichend, um Mikroplastik komplett aus Abwasser zu entfernen</a:t>
            </a:r>
          </a:p>
        </p:txBody>
      </p:sp>
      <p:sp>
        <p:nvSpPr>
          <p:cNvPr id="169" name="Textfeld 168"/>
          <p:cNvSpPr txBox="1"/>
          <p:nvPr/>
        </p:nvSpPr>
        <p:spPr>
          <a:xfrm>
            <a:off x="9448824" y="4416214"/>
            <a:ext cx="685776" cy="307777"/>
          </a:xfrm>
          <a:prstGeom prst="rect">
            <a:avLst/>
          </a:prstGeom>
          <a:noFill/>
          <a:ln>
            <a:solidFill>
              <a:schemeClr val="tx1"/>
            </a:solidFill>
          </a:ln>
        </p:spPr>
        <p:txBody>
          <a:bodyPr wrap="square" rtlCol="0">
            <a:spAutoFit/>
          </a:bodyPr>
          <a:lstStyle/>
          <a:p>
            <a:r>
              <a:rPr lang="de-DE" sz="1400" dirty="0">
                <a:latin typeface="Trebuchet MS" panose="020B0603020202020204" pitchFamily="34" charset="0"/>
              </a:rPr>
              <a:t>Meer</a:t>
            </a:r>
            <a:endParaRPr lang="de-DE" sz="1200" dirty="0">
              <a:latin typeface="Trebuchet MS" panose="020B0603020202020204" pitchFamily="34" charset="0"/>
            </a:endParaRPr>
          </a:p>
        </p:txBody>
      </p:sp>
      <p:sp>
        <p:nvSpPr>
          <p:cNvPr id="186" name="Textfeld 185"/>
          <p:cNvSpPr txBox="1"/>
          <p:nvPr/>
        </p:nvSpPr>
        <p:spPr>
          <a:xfrm>
            <a:off x="6851664" y="1338876"/>
            <a:ext cx="1889343" cy="523220"/>
          </a:xfrm>
          <a:prstGeom prst="rect">
            <a:avLst/>
          </a:prstGeom>
          <a:noFill/>
          <a:ln>
            <a:solidFill>
              <a:schemeClr val="tx1"/>
            </a:solidFill>
          </a:ln>
        </p:spPr>
        <p:txBody>
          <a:bodyPr wrap="square" rtlCol="0">
            <a:spAutoFit/>
          </a:bodyPr>
          <a:lstStyle/>
          <a:p>
            <a:pPr algn="ctr"/>
            <a:r>
              <a:rPr lang="de-DE" sz="1400" dirty="0">
                <a:latin typeface="Trebuchet MS" panose="020B0603020202020204" pitchFamily="34" charset="0"/>
              </a:rPr>
              <a:t>Geklärtes Abwasser </a:t>
            </a:r>
          </a:p>
          <a:p>
            <a:pPr algn="ctr"/>
            <a:r>
              <a:rPr lang="de-DE" sz="1400" dirty="0">
                <a:latin typeface="Trebuchet MS" panose="020B0603020202020204" pitchFamily="34" charset="0"/>
              </a:rPr>
              <a:t>aus Kläranlage</a:t>
            </a:r>
          </a:p>
        </p:txBody>
      </p:sp>
      <p:sp>
        <p:nvSpPr>
          <p:cNvPr id="187" name="Pfeil nach rechts 186"/>
          <p:cNvSpPr/>
          <p:nvPr/>
        </p:nvSpPr>
        <p:spPr>
          <a:xfrm>
            <a:off x="2138473" y="515390"/>
            <a:ext cx="576476" cy="30907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8" name="Pfeil nach rechts 187"/>
          <p:cNvSpPr/>
          <p:nvPr/>
        </p:nvSpPr>
        <p:spPr>
          <a:xfrm>
            <a:off x="5046986" y="515391"/>
            <a:ext cx="576476" cy="30907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9" name="Pfeil nach rechts 188"/>
          <p:cNvSpPr/>
          <p:nvPr/>
        </p:nvSpPr>
        <p:spPr>
          <a:xfrm rot="2508762">
            <a:off x="7143130" y="2441579"/>
            <a:ext cx="576476" cy="30907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0" name="Pfeil nach rechts 189"/>
          <p:cNvSpPr/>
          <p:nvPr/>
        </p:nvSpPr>
        <p:spPr>
          <a:xfrm>
            <a:off x="8884868" y="3695950"/>
            <a:ext cx="358329" cy="30907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0" name="Pfeil nach rechts 209"/>
          <p:cNvSpPr/>
          <p:nvPr/>
        </p:nvSpPr>
        <p:spPr>
          <a:xfrm rot="18988413">
            <a:off x="6150964" y="4958243"/>
            <a:ext cx="576476" cy="30907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1" name="Textfeld 210"/>
          <p:cNvSpPr txBox="1"/>
          <p:nvPr/>
        </p:nvSpPr>
        <p:spPr>
          <a:xfrm>
            <a:off x="462776" y="6480994"/>
            <a:ext cx="2237153" cy="307777"/>
          </a:xfrm>
          <a:prstGeom prst="rect">
            <a:avLst/>
          </a:prstGeom>
          <a:noFill/>
          <a:ln>
            <a:solidFill>
              <a:schemeClr val="tx1"/>
            </a:solidFill>
          </a:ln>
        </p:spPr>
        <p:txBody>
          <a:bodyPr wrap="square" rtlCol="0">
            <a:spAutoFit/>
          </a:bodyPr>
          <a:lstStyle/>
          <a:p>
            <a:r>
              <a:rPr lang="de-DE" sz="1400" dirty="0">
                <a:latin typeface="Trebuchet MS" panose="020B0603020202020204" pitchFamily="34" charset="0"/>
              </a:rPr>
              <a:t>Müll, z.B. Plastiktüte</a:t>
            </a:r>
          </a:p>
        </p:txBody>
      </p:sp>
      <p:pic>
        <p:nvPicPr>
          <p:cNvPr id="212" name="Grafik 211"/>
          <p:cNvPicPr>
            <a:picLocks noChangeAspect="1"/>
          </p:cNvPicPr>
          <p:nvPr/>
        </p:nvPicPr>
        <p:blipFill>
          <a:blip r:embed="rId2"/>
          <a:stretch>
            <a:fillRect/>
          </a:stretch>
        </p:blipFill>
        <p:spPr>
          <a:xfrm>
            <a:off x="3677008" y="4302536"/>
            <a:ext cx="474557" cy="478165"/>
          </a:xfrm>
          <a:prstGeom prst="rect">
            <a:avLst/>
          </a:prstGeom>
        </p:spPr>
      </p:pic>
      <p:grpSp>
        <p:nvGrpSpPr>
          <p:cNvPr id="213" name="Gruppieren 212"/>
          <p:cNvGrpSpPr/>
          <p:nvPr/>
        </p:nvGrpSpPr>
        <p:grpSpPr>
          <a:xfrm>
            <a:off x="4386419" y="4182115"/>
            <a:ext cx="1254879" cy="715167"/>
            <a:chOff x="6098170" y="2725272"/>
            <a:chExt cx="2669060" cy="2771157"/>
          </a:xfrm>
        </p:grpSpPr>
        <p:sp>
          <p:nvSpPr>
            <p:cNvPr id="214" name="Abgerundetes Rechteck 213"/>
            <p:cNvSpPr/>
            <p:nvPr/>
          </p:nvSpPr>
          <p:spPr>
            <a:xfrm>
              <a:off x="6098170" y="3299290"/>
              <a:ext cx="1334530" cy="2197139"/>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5" name="Abgerundetes Rechteck 214"/>
            <p:cNvSpPr/>
            <p:nvPr/>
          </p:nvSpPr>
          <p:spPr>
            <a:xfrm>
              <a:off x="7432700" y="2725272"/>
              <a:ext cx="1334530" cy="2197139"/>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216" name="Gerade Verbindung mit Pfeil 215"/>
            <p:cNvCxnSpPr/>
            <p:nvPr/>
          </p:nvCxnSpPr>
          <p:spPr>
            <a:xfrm>
              <a:off x="7224584" y="3671443"/>
              <a:ext cx="0" cy="148281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7" name="Gerade Verbindung mit Pfeil 216"/>
            <p:cNvCxnSpPr/>
            <p:nvPr/>
          </p:nvCxnSpPr>
          <p:spPr>
            <a:xfrm>
              <a:off x="7615882" y="3082437"/>
              <a:ext cx="0" cy="148281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18" name="Textfeld 217"/>
          <p:cNvSpPr txBox="1"/>
          <p:nvPr/>
        </p:nvSpPr>
        <p:spPr>
          <a:xfrm>
            <a:off x="322282" y="2843911"/>
            <a:ext cx="3602946" cy="307777"/>
          </a:xfrm>
          <a:prstGeom prst="rect">
            <a:avLst/>
          </a:prstGeom>
          <a:noFill/>
          <a:ln>
            <a:solidFill>
              <a:schemeClr val="tx1"/>
            </a:solidFill>
          </a:ln>
        </p:spPr>
        <p:txBody>
          <a:bodyPr wrap="square" rtlCol="0">
            <a:spAutoFit/>
          </a:bodyPr>
          <a:lstStyle/>
          <a:p>
            <a:r>
              <a:rPr lang="de-DE" sz="1400" dirty="0">
                <a:latin typeface="Trebuchet MS" panose="020B0603020202020204" pitchFamily="34" charset="0"/>
              </a:rPr>
              <a:t>Info: Warum zerfällt eine Plastiktüte? </a:t>
            </a:r>
          </a:p>
        </p:txBody>
      </p:sp>
      <p:sp>
        <p:nvSpPr>
          <p:cNvPr id="220" name="Rechteck 219"/>
          <p:cNvSpPr/>
          <p:nvPr/>
        </p:nvSpPr>
        <p:spPr>
          <a:xfrm>
            <a:off x="227455" y="2812666"/>
            <a:ext cx="5615730" cy="21358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2" name="Pfeil nach rechts 221"/>
          <p:cNvSpPr/>
          <p:nvPr/>
        </p:nvSpPr>
        <p:spPr>
          <a:xfrm rot="5400000">
            <a:off x="2172744" y="5034443"/>
            <a:ext cx="271955" cy="288373"/>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21" name="Grafik 220"/>
          <p:cNvPicPr/>
          <p:nvPr/>
        </p:nvPicPr>
        <p:blipFill rotWithShape="1">
          <a:blip r:embed="rId3" cstate="print">
            <a:extLst>
              <a:ext uri="{28A0092B-C50C-407E-A947-70E740481C1C}">
                <a14:useLocalDpi xmlns:a14="http://schemas.microsoft.com/office/drawing/2010/main"/>
              </a:ext>
            </a:extLst>
          </a:blip>
          <a:srcRect/>
          <a:stretch/>
        </p:blipFill>
        <p:spPr bwMode="auto">
          <a:xfrm>
            <a:off x="6694159" y="3159388"/>
            <a:ext cx="2110146" cy="891454"/>
          </a:xfrm>
          <a:prstGeom prst="rect">
            <a:avLst/>
          </a:prstGeom>
          <a:ln>
            <a:noFill/>
          </a:ln>
          <a:extLst>
            <a:ext uri="{53640926-AAD7-44D8-BBD7-CCE9431645EC}">
              <a14:shadowObscured xmlns:a14="http://schemas.microsoft.com/office/drawing/2010/main"/>
            </a:ext>
          </a:extLst>
        </p:spPr>
      </p:pic>
      <p:pic>
        <p:nvPicPr>
          <p:cNvPr id="223" name="Inhaltsplatzhalter 222"/>
          <p:cNvPicPr>
            <a:picLocks noGrp="1"/>
          </p:cNvPicPr>
          <p:nvPr>
            <p:ph idx="1"/>
          </p:nvPr>
        </p:nvPicPr>
        <p:blipFill rotWithShape="1">
          <a:blip r:embed="rId4" cstate="print">
            <a:extLst>
              <a:ext uri="{28A0092B-C50C-407E-A947-70E740481C1C}">
                <a14:useLocalDpi xmlns:a14="http://schemas.microsoft.com/office/drawing/2010/main"/>
              </a:ext>
            </a:extLst>
          </a:blip>
          <a:srcRect/>
          <a:stretch/>
        </p:blipFill>
        <p:spPr bwMode="auto">
          <a:xfrm>
            <a:off x="9323760" y="2903469"/>
            <a:ext cx="1591964" cy="1488050"/>
          </a:xfrm>
          <a:prstGeom prst="rect">
            <a:avLst/>
          </a:prstGeom>
          <a:ln>
            <a:noFill/>
          </a:ln>
          <a:extLst>
            <a:ext uri="{53640926-AAD7-44D8-BBD7-CCE9431645EC}">
              <a14:shadowObscured xmlns:a14="http://schemas.microsoft.com/office/drawing/2010/main"/>
            </a:ext>
          </a:extLst>
        </p:spPr>
      </p:pic>
      <p:grpSp>
        <p:nvGrpSpPr>
          <p:cNvPr id="224" name="Gruppieren 223"/>
          <p:cNvGrpSpPr/>
          <p:nvPr/>
        </p:nvGrpSpPr>
        <p:grpSpPr>
          <a:xfrm>
            <a:off x="473302" y="5313001"/>
            <a:ext cx="3800920" cy="1135967"/>
            <a:chOff x="932341" y="1965491"/>
            <a:chExt cx="10210746" cy="2536420"/>
          </a:xfrm>
        </p:grpSpPr>
        <p:sp>
          <p:nvSpPr>
            <p:cNvPr id="225" name="Pfeil nach rechts 224"/>
            <p:cNvSpPr/>
            <p:nvPr/>
          </p:nvSpPr>
          <p:spPr>
            <a:xfrm>
              <a:off x="3039809" y="2791791"/>
              <a:ext cx="1158237" cy="536701"/>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6" name="Pfeil nach rechts 225"/>
            <p:cNvSpPr/>
            <p:nvPr/>
          </p:nvSpPr>
          <p:spPr>
            <a:xfrm>
              <a:off x="8636235" y="2780561"/>
              <a:ext cx="1158237" cy="536701"/>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27" name="Grafik 226"/>
            <p:cNvPicPr/>
            <p:nvPr/>
          </p:nvPicPr>
          <p:blipFill rotWithShape="1">
            <a:blip r:embed="rId5" cstate="print">
              <a:extLst>
                <a:ext uri="{28A0092B-C50C-407E-A947-70E740481C1C}">
                  <a14:useLocalDpi xmlns:a14="http://schemas.microsoft.com/office/drawing/2010/main"/>
                </a:ext>
              </a:extLst>
            </a:blip>
            <a:srcRect/>
            <a:stretch/>
          </p:blipFill>
          <p:spPr bwMode="auto">
            <a:xfrm>
              <a:off x="932341" y="2107294"/>
              <a:ext cx="1535267" cy="2296888"/>
            </a:xfrm>
            <a:prstGeom prst="rect">
              <a:avLst/>
            </a:prstGeom>
            <a:ln>
              <a:noFill/>
            </a:ln>
            <a:extLst>
              <a:ext uri="{53640926-AAD7-44D8-BBD7-CCE9431645EC}">
                <a14:shadowObscured xmlns:a14="http://schemas.microsoft.com/office/drawing/2010/main"/>
              </a:ext>
            </a:extLst>
          </p:spPr>
        </p:pic>
        <p:pic>
          <p:nvPicPr>
            <p:cNvPr id="228" name="Grafik 227"/>
            <p:cNvPicPr/>
            <p:nvPr/>
          </p:nvPicPr>
          <p:blipFill rotWithShape="1">
            <a:blip r:embed="rId6" cstate="print">
              <a:extLst>
                <a:ext uri="{28A0092B-C50C-407E-A947-70E740481C1C}">
                  <a14:useLocalDpi xmlns:a14="http://schemas.microsoft.com/office/drawing/2010/main"/>
                </a:ext>
              </a:extLst>
            </a:blip>
            <a:srcRect/>
            <a:stretch/>
          </p:blipFill>
          <p:spPr bwMode="auto">
            <a:xfrm>
              <a:off x="4266838" y="1965491"/>
              <a:ext cx="4259656" cy="2536420"/>
            </a:xfrm>
            <a:prstGeom prst="rect">
              <a:avLst/>
            </a:prstGeom>
            <a:ln>
              <a:noFill/>
            </a:ln>
            <a:extLst>
              <a:ext uri="{53640926-AAD7-44D8-BBD7-CCE9431645EC}">
                <a14:shadowObscured xmlns:a14="http://schemas.microsoft.com/office/drawing/2010/main"/>
              </a:ext>
            </a:extLst>
          </p:spPr>
        </p:pic>
        <p:pic>
          <p:nvPicPr>
            <p:cNvPr id="229" name="Grafik 228"/>
            <p:cNvPicPr/>
            <p:nvPr/>
          </p:nvPicPr>
          <p:blipFill rotWithShape="1">
            <a:blip r:embed="rId7" cstate="print">
              <a:extLst>
                <a:ext uri="{28A0092B-C50C-407E-A947-70E740481C1C}">
                  <a14:useLocalDpi xmlns:a14="http://schemas.microsoft.com/office/drawing/2010/main"/>
                </a:ext>
              </a:extLst>
            </a:blip>
            <a:srcRect/>
            <a:stretch/>
          </p:blipFill>
          <p:spPr bwMode="auto">
            <a:xfrm>
              <a:off x="9983323" y="2250721"/>
              <a:ext cx="1159764" cy="1965960"/>
            </a:xfrm>
            <a:prstGeom prst="rect">
              <a:avLst/>
            </a:prstGeom>
            <a:ln>
              <a:noFill/>
            </a:ln>
            <a:extLst>
              <a:ext uri="{53640926-AAD7-44D8-BBD7-CCE9431645EC}">
                <a14:shadowObscured xmlns:a14="http://schemas.microsoft.com/office/drawing/2010/main"/>
              </a:ext>
            </a:extLst>
          </p:spPr>
        </p:pic>
      </p:grpSp>
      <p:pic>
        <p:nvPicPr>
          <p:cNvPr id="230" name="Grafik 229"/>
          <p:cNvPicPr/>
          <p:nvPr/>
        </p:nvPicPr>
        <p:blipFill rotWithShape="1">
          <a:blip r:embed="rId8" cstate="print">
            <a:extLst>
              <a:ext uri="{28A0092B-C50C-407E-A947-70E740481C1C}">
                <a14:useLocalDpi xmlns:a14="http://schemas.microsoft.com/office/drawing/2010/main"/>
              </a:ext>
            </a:extLst>
          </a:blip>
          <a:srcRect/>
          <a:stretch/>
        </p:blipFill>
        <p:spPr bwMode="auto">
          <a:xfrm>
            <a:off x="388418" y="179501"/>
            <a:ext cx="1413767" cy="965351"/>
          </a:xfrm>
          <a:prstGeom prst="rect">
            <a:avLst/>
          </a:prstGeom>
          <a:ln>
            <a:noFill/>
          </a:ln>
          <a:extLst>
            <a:ext uri="{53640926-AAD7-44D8-BBD7-CCE9431645EC}">
              <a14:shadowObscured xmlns:a14="http://schemas.microsoft.com/office/drawing/2010/main"/>
            </a:ext>
          </a:extLst>
        </p:spPr>
      </p:pic>
      <p:pic>
        <p:nvPicPr>
          <p:cNvPr id="231" name="Grafik 230"/>
          <p:cNvPicPr/>
          <p:nvPr/>
        </p:nvPicPr>
        <p:blipFill rotWithShape="1">
          <a:blip r:embed="rId9" cstate="print">
            <a:extLst>
              <a:ext uri="{28A0092B-C50C-407E-A947-70E740481C1C}">
                <a14:useLocalDpi xmlns:a14="http://schemas.microsoft.com/office/drawing/2010/main"/>
              </a:ext>
            </a:extLst>
          </a:blip>
          <a:srcRect/>
          <a:stretch/>
        </p:blipFill>
        <p:spPr bwMode="auto">
          <a:xfrm>
            <a:off x="2857635" y="328293"/>
            <a:ext cx="2038778" cy="1118305"/>
          </a:xfrm>
          <a:prstGeom prst="rect">
            <a:avLst/>
          </a:prstGeom>
          <a:ln>
            <a:noFill/>
          </a:ln>
          <a:extLst>
            <a:ext uri="{53640926-AAD7-44D8-BBD7-CCE9431645EC}">
              <a14:shadowObscured xmlns:a14="http://schemas.microsoft.com/office/drawing/2010/main"/>
            </a:ext>
          </a:extLst>
        </p:spPr>
      </p:pic>
      <p:pic>
        <p:nvPicPr>
          <p:cNvPr id="232" name="Grafik 231"/>
          <p:cNvPicPr/>
          <p:nvPr/>
        </p:nvPicPr>
        <p:blipFill rotWithShape="1">
          <a:blip r:embed="rId10" cstate="print">
            <a:extLst>
              <a:ext uri="{28A0092B-C50C-407E-A947-70E740481C1C}">
                <a14:useLocalDpi xmlns:a14="http://schemas.microsoft.com/office/drawing/2010/main"/>
              </a:ext>
            </a:extLst>
          </a:blip>
          <a:srcRect/>
          <a:stretch/>
        </p:blipFill>
        <p:spPr bwMode="auto">
          <a:xfrm>
            <a:off x="5648144" y="445377"/>
            <a:ext cx="1143166" cy="1198087"/>
          </a:xfrm>
          <a:prstGeom prst="rect">
            <a:avLst/>
          </a:prstGeom>
          <a:ln>
            <a:noFill/>
          </a:ln>
          <a:extLst>
            <a:ext uri="{53640926-AAD7-44D8-BBD7-CCE9431645EC}">
              <a14:shadowObscured xmlns:a14="http://schemas.microsoft.com/office/drawing/2010/main"/>
            </a:ext>
          </a:extLst>
        </p:spPr>
      </p:pic>
      <p:sp>
        <p:nvSpPr>
          <p:cNvPr id="2" name="Rechteck 1"/>
          <p:cNvSpPr/>
          <p:nvPr/>
        </p:nvSpPr>
        <p:spPr>
          <a:xfrm>
            <a:off x="227455" y="3216161"/>
            <a:ext cx="5615730" cy="1015663"/>
          </a:xfrm>
          <a:prstGeom prst="rect">
            <a:avLst/>
          </a:prstGeom>
        </p:spPr>
        <p:txBody>
          <a:bodyPr wrap="square">
            <a:spAutoFit/>
          </a:bodyPr>
          <a:lstStyle/>
          <a:p>
            <a:r>
              <a:rPr lang="de-DE" sz="1200" dirty="0">
                <a:latin typeface="Trebuchet MS" panose="020B0603020202020204" pitchFamily="34" charset="0"/>
              </a:rPr>
              <a:t>Plastik wird in der Umwelt äußeren Einflüssen ausgesetzt, die zum Zerfall von Plastik in kleinere Plastikstückchen führen. Die UV-Strahlung der Sonne (der Anteil des Sonnenlichts, der einen Sonnenbrand verursacht) führt dazu, dass das Plastik porös wird und in kleinere Plastikteilchen zerfällt. Auch die Reibung z.B. durch den Wellengang begünstigt diesen Zerfall.</a:t>
            </a:r>
          </a:p>
        </p:txBody>
      </p:sp>
      <p:sp>
        <p:nvSpPr>
          <p:cNvPr id="34" name="Rechteck 33"/>
          <p:cNvSpPr/>
          <p:nvPr/>
        </p:nvSpPr>
        <p:spPr>
          <a:xfrm>
            <a:off x="3458497" y="250554"/>
            <a:ext cx="868737" cy="5739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Reinigung </a:t>
            </a:r>
            <a:r>
              <a:rPr lang="de-DE" sz="1200" dirty="0" smtClean="0">
                <a:solidFill>
                  <a:schemeClr val="tx1"/>
                </a:solidFill>
              </a:rPr>
              <a:t>von </a:t>
            </a:r>
            <a:r>
              <a:rPr lang="de-DE" sz="1200" dirty="0">
                <a:solidFill>
                  <a:schemeClr val="tx1"/>
                </a:solidFill>
              </a:rPr>
              <a:t>Abwasser</a:t>
            </a:r>
          </a:p>
        </p:txBody>
      </p:sp>
      <p:sp>
        <p:nvSpPr>
          <p:cNvPr id="35" name="Textfeld 34"/>
          <p:cNvSpPr txBox="1"/>
          <p:nvPr/>
        </p:nvSpPr>
        <p:spPr>
          <a:xfrm>
            <a:off x="6754621" y="15420"/>
            <a:ext cx="5470364" cy="400110"/>
          </a:xfrm>
          <a:prstGeom prst="rect">
            <a:avLst/>
          </a:prstGeom>
          <a:noFill/>
        </p:spPr>
        <p:txBody>
          <a:bodyPr wrap="square" rtlCol="0">
            <a:spAutoFit/>
          </a:bodyPr>
          <a:lstStyle/>
          <a:p>
            <a:r>
              <a:rPr lang="de-DE" sz="2000" dirty="0">
                <a:latin typeface="Trebuchet MS" panose="020B0603020202020204" pitchFamily="34" charset="0"/>
              </a:rPr>
              <a:t>Musterlösung zum Einkleben in das Arbeitsheft</a:t>
            </a:r>
          </a:p>
        </p:txBody>
      </p:sp>
    </p:spTree>
    <p:extLst>
      <p:ext uri="{BB962C8B-B14F-4D97-AF65-F5344CB8AC3E}">
        <p14:creationId xmlns:p14="http://schemas.microsoft.com/office/powerpoint/2010/main" val="4932919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286</Words>
  <Application>Microsoft Office PowerPoint</Application>
  <PresentationFormat>Breitbild</PresentationFormat>
  <Paragraphs>28</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Trebuchet MS</vt:lpstr>
      <vt:lpstr>Office</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bt305302</dc:creator>
  <cp:lastModifiedBy>Patricia Raab</cp:lastModifiedBy>
  <cp:revision>23</cp:revision>
  <dcterms:created xsi:type="dcterms:W3CDTF">2019-06-28T11:02:49Z</dcterms:created>
  <dcterms:modified xsi:type="dcterms:W3CDTF">2021-07-28T11:47:35Z</dcterms:modified>
</cp:coreProperties>
</file>