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58" r:id="rId3"/>
    <p:sldId id="259" r:id="rId4"/>
    <p:sldId id="257" r:id="rId5"/>
    <p:sldId id="260" r:id="rId6"/>
    <p:sldId id="261" r:id="rId7"/>
    <p:sldId id="262" r:id="rId8"/>
    <p:sldId id="266" r:id="rId9"/>
    <p:sldId id="270" r:id="rId10"/>
    <p:sldId id="267" r:id="rId11"/>
    <p:sldId id="269" r:id="rId12"/>
    <p:sldId id="265" r:id="rId13"/>
    <p:sldId id="263" r:id="rId14"/>
    <p:sldId id="271" r:id="rId15"/>
    <p:sldId id="272" r:id="rId16"/>
    <p:sldId id="273"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5FF452-6633-40D8-B454-C3747547F1BC}"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de-DE"/>
        </a:p>
      </dgm:t>
    </dgm:pt>
    <dgm:pt modelId="{89CBAD57-508F-44A0-9353-6DF53A58B682}">
      <dgm:prSet phldrT="[Text]"/>
      <dgm:spPr>
        <a:noFill/>
        <a:ln>
          <a:noFill/>
        </a:ln>
      </dgm:spPr>
      <dgm:t>
        <a:bodyPr/>
        <a:lstStyle/>
        <a:p>
          <a:r>
            <a:rPr lang="de-DE" dirty="0"/>
            <a:t> </a:t>
          </a:r>
        </a:p>
      </dgm:t>
    </dgm:pt>
    <dgm:pt modelId="{50A06948-8ADE-4F80-8C4D-D30E4104AB11}" type="parTrans" cxnId="{7AA9BA87-245B-4B0C-AF46-09CE193D2447}">
      <dgm:prSet/>
      <dgm:spPr/>
      <dgm:t>
        <a:bodyPr/>
        <a:lstStyle/>
        <a:p>
          <a:endParaRPr lang="de-DE"/>
        </a:p>
      </dgm:t>
    </dgm:pt>
    <dgm:pt modelId="{B2FEB222-779A-4790-80D2-E866B62ABE1B}" type="sibTrans" cxnId="{7AA9BA87-245B-4B0C-AF46-09CE193D2447}">
      <dgm:prSet/>
      <dgm:spPr>
        <a:solidFill>
          <a:schemeClr val="accent3"/>
        </a:solidFill>
      </dgm:spPr>
      <dgm:t>
        <a:bodyPr/>
        <a:lstStyle/>
        <a:p>
          <a:endParaRPr lang="de-DE"/>
        </a:p>
      </dgm:t>
    </dgm:pt>
    <dgm:pt modelId="{0D2A44C1-29F1-4137-9C99-A482B6D6CF9F}">
      <dgm:prSet phldrT="[Text]"/>
      <dgm:spPr>
        <a:noFill/>
        <a:ln>
          <a:noFill/>
        </a:ln>
      </dgm:spPr>
      <dgm:t>
        <a:bodyPr/>
        <a:lstStyle/>
        <a:p>
          <a:r>
            <a:rPr lang="de-DE" dirty="0"/>
            <a:t> </a:t>
          </a:r>
        </a:p>
      </dgm:t>
    </dgm:pt>
    <dgm:pt modelId="{9308144F-4DDC-417C-801A-E467AEA60A95}" type="parTrans" cxnId="{C1F58D6E-06B9-45C3-BD8D-B8835F17E4DD}">
      <dgm:prSet/>
      <dgm:spPr/>
      <dgm:t>
        <a:bodyPr/>
        <a:lstStyle/>
        <a:p>
          <a:endParaRPr lang="de-DE"/>
        </a:p>
      </dgm:t>
    </dgm:pt>
    <dgm:pt modelId="{966AF164-2AEB-4DA1-BD1A-8AE5354AE475}" type="sibTrans" cxnId="{C1F58D6E-06B9-45C3-BD8D-B8835F17E4DD}">
      <dgm:prSet/>
      <dgm:spPr>
        <a:solidFill>
          <a:schemeClr val="accent3"/>
        </a:solidFill>
      </dgm:spPr>
      <dgm:t>
        <a:bodyPr/>
        <a:lstStyle/>
        <a:p>
          <a:endParaRPr lang="de-DE"/>
        </a:p>
      </dgm:t>
    </dgm:pt>
    <dgm:pt modelId="{19F6CEC5-333F-4E0D-BBC5-C514C83BDE9C}">
      <dgm:prSet phldrT="[Text]"/>
      <dgm:spPr>
        <a:noFill/>
        <a:ln>
          <a:noFill/>
        </a:ln>
      </dgm:spPr>
      <dgm:t>
        <a:bodyPr/>
        <a:lstStyle/>
        <a:p>
          <a:r>
            <a:rPr lang="de-DE" dirty="0"/>
            <a:t> </a:t>
          </a:r>
        </a:p>
      </dgm:t>
    </dgm:pt>
    <dgm:pt modelId="{3166D37B-CC72-49AA-B0FC-FDE5CD285FDA}" type="parTrans" cxnId="{8F54D2EC-923E-42FC-B295-C23B5705FFC7}">
      <dgm:prSet/>
      <dgm:spPr/>
      <dgm:t>
        <a:bodyPr/>
        <a:lstStyle/>
        <a:p>
          <a:endParaRPr lang="de-DE"/>
        </a:p>
      </dgm:t>
    </dgm:pt>
    <dgm:pt modelId="{4E14B5E6-DE4C-4890-AA60-3FD1A4246E1F}" type="sibTrans" cxnId="{8F54D2EC-923E-42FC-B295-C23B5705FFC7}">
      <dgm:prSet/>
      <dgm:spPr>
        <a:solidFill>
          <a:schemeClr val="accent3"/>
        </a:solidFill>
      </dgm:spPr>
      <dgm:t>
        <a:bodyPr/>
        <a:lstStyle/>
        <a:p>
          <a:endParaRPr lang="de-DE"/>
        </a:p>
      </dgm:t>
    </dgm:pt>
    <dgm:pt modelId="{3F93EB37-DD71-46C0-B6C8-307996CE4F0A}" type="pres">
      <dgm:prSet presAssocID="{CC5FF452-6633-40D8-B454-C3747547F1BC}" presName="Name0" presStyleCnt="0">
        <dgm:presLayoutVars>
          <dgm:dir/>
          <dgm:resizeHandles val="exact"/>
        </dgm:presLayoutVars>
      </dgm:prSet>
      <dgm:spPr/>
    </dgm:pt>
    <dgm:pt modelId="{15FD5D73-EF41-45C4-A575-005FB192FFFF}" type="pres">
      <dgm:prSet presAssocID="{89CBAD57-508F-44A0-9353-6DF53A58B682}" presName="node" presStyleLbl="node1" presStyleIdx="0" presStyleCnt="3">
        <dgm:presLayoutVars>
          <dgm:bulletEnabled val="1"/>
        </dgm:presLayoutVars>
      </dgm:prSet>
      <dgm:spPr/>
    </dgm:pt>
    <dgm:pt modelId="{B72CB4FE-7664-4AA6-A20F-F6044974104D}" type="pres">
      <dgm:prSet presAssocID="{B2FEB222-779A-4790-80D2-E866B62ABE1B}" presName="sibTrans" presStyleLbl="sibTrans2D1" presStyleIdx="0" presStyleCnt="3"/>
      <dgm:spPr/>
    </dgm:pt>
    <dgm:pt modelId="{6CE9A2ED-A672-4CA9-BDA8-3A76BDDACAE8}" type="pres">
      <dgm:prSet presAssocID="{B2FEB222-779A-4790-80D2-E866B62ABE1B}" presName="connectorText" presStyleLbl="sibTrans2D1" presStyleIdx="0" presStyleCnt="3"/>
      <dgm:spPr/>
    </dgm:pt>
    <dgm:pt modelId="{41D70F11-BFE9-42FF-BB08-758643A48630}" type="pres">
      <dgm:prSet presAssocID="{0D2A44C1-29F1-4137-9C99-A482B6D6CF9F}" presName="node" presStyleLbl="node1" presStyleIdx="1" presStyleCnt="3">
        <dgm:presLayoutVars>
          <dgm:bulletEnabled val="1"/>
        </dgm:presLayoutVars>
      </dgm:prSet>
      <dgm:spPr/>
    </dgm:pt>
    <dgm:pt modelId="{638D7EB4-A4F1-48E0-A472-FF1579CA7212}" type="pres">
      <dgm:prSet presAssocID="{966AF164-2AEB-4DA1-BD1A-8AE5354AE475}" presName="sibTrans" presStyleLbl="sibTrans2D1" presStyleIdx="1" presStyleCnt="3"/>
      <dgm:spPr/>
    </dgm:pt>
    <dgm:pt modelId="{EBCC19E4-32E0-4153-9DAD-03676D85E8DF}" type="pres">
      <dgm:prSet presAssocID="{966AF164-2AEB-4DA1-BD1A-8AE5354AE475}" presName="connectorText" presStyleLbl="sibTrans2D1" presStyleIdx="1" presStyleCnt="3"/>
      <dgm:spPr/>
    </dgm:pt>
    <dgm:pt modelId="{B88A5B1C-1D41-4073-9587-CB89E6E299F1}" type="pres">
      <dgm:prSet presAssocID="{19F6CEC5-333F-4E0D-BBC5-C514C83BDE9C}" presName="node" presStyleLbl="node1" presStyleIdx="2" presStyleCnt="3">
        <dgm:presLayoutVars>
          <dgm:bulletEnabled val="1"/>
        </dgm:presLayoutVars>
      </dgm:prSet>
      <dgm:spPr/>
    </dgm:pt>
    <dgm:pt modelId="{FF4A10DE-A7EA-40C1-9577-79F22D9DE5B5}" type="pres">
      <dgm:prSet presAssocID="{4E14B5E6-DE4C-4890-AA60-3FD1A4246E1F}" presName="sibTrans" presStyleLbl="sibTrans2D1" presStyleIdx="2" presStyleCnt="3"/>
      <dgm:spPr/>
    </dgm:pt>
    <dgm:pt modelId="{5B237A67-7734-49E0-952D-F5CDE8BE05D5}" type="pres">
      <dgm:prSet presAssocID="{4E14B5E6-DE4C-4890-AA60-3FD1A4246E1F}" presName="connectorText" presStyleLbl="sibTrans2D1" presStyleIdx="2" presStyleCnt="3"/>
      <dgm:spPr/>
    </dgm:pt>
  </dgm:ptLst>
  <dgm:cxnLst>
    <dgm:cxn modelId="{6CADFF0C-505A-45F9-949D-D9A6936DE7DC}" type="presOf" srcId="{B2FEB222-779A-4790-80D2-E866B62ABE1B}" destId="{B72CB4FE-7664-4AA6-A20F-F6044974104D}" srcOrd="0" destOrd="0" presId="urn:microsoft.com/office/officeart/2005/8/layout/cycle7"/>
    <dgm:cxn modelId="{D0645918-6FF8-4AA8-8E92-526CEDADCBEE}" type="presOf" srcId="{966AF164-2AEB-4DA1-BD1A-8AE5354AE475}" destId="{638D7EB4-A4F1-48E0-A472-FF1579CA7212}" srcOrd="0" destOrd="0" presId="urn:microsoft.com/office/officeart/2005/8/layout/cycle7"/>
    <dgm:cxn modelId="{C1F58D6E-06B9-45C3-BD8D-B8835F17E4DD}" srcId="{CC5FF452-6633-40D8-B454-C3747547F1BC}" destId="{0D2A44C1-29F1-4137-9C99-A482B6D6CF9F}" srcOrd="1" destOrd="0" parTransId="{9308144F-4DDC-417C-801A-E467AEA60A95}" sibTransId="{966AF164-2AEB-4DA1-BD1A-8AE5354AE475}"/>
    <dgm:cxn modelId="{9081FC57-9BC6-4397-B861-D4BFE172EF62}" type="presOf" srcId="{966AF164-2AEB-4DA1-BD1A-8AE5354AE475}" destId="{EBCC19E4-32E0-4153-9DAD-03676D85E8DF}" srcOrd="1" destOrd="0" presId="urn:microsoft.com/office/officeart/2005/8/layout/cycle7"/>
    <dgm:cxn modelId="{1B10647E-AB25-40FB-915B-F7B5B4FE3A6C}" type="presOf" srcId="{89CBAD57-508F-44A0-9353-6DF53A58B682}" destId="{15FD5D73-EF41-45C4-A575-005FB192FFFF}" srcOrd="0" destOrd="0" presId="urn:microsoft.com/office/officeart/2005/8/layout/cycle7"/>
    <dgm:cxn modelId="{0920677F-5248-4927-BF85-1DEABA6A89AD}" type="presOf" srcId="{CC5FF452-6633-40D8-B454-C3747547F1BC}" destId="{3F93EB37-DD71-46C0-B6C8-307996CE4F0A}" srcOrd="0" destOrd="0" presId="urn:microsoft.com/office/officeart/2005/8/layout/cycle7"/>
    <dgm:cxn modelId="{7AA9BA87-245B-4B0C-AF46-09CE193D2447}" srcId="{CC5FF452-6633-40D8-B454-C3747547F1BC}" destId="{89CBAD57-508F-44A0-9353-6DF53A58B682}" srcOrd="0" destOrd="0" parTransId="{50A06948-8ADE-4F80-8C4D-D30E4104AB11}" sibTransId="{B2FEB222-779A-4790-80D2-E866B62ABE1B}"/>
    <dgm:cxn modelId="{1E4C049C-CFDF-463C-8C7B-4F94CD35C2CC}" type="presOf" srcId="{19F6CEC5-333F-4E0D-BBC5-C514C83BDE9C}" destId="{B88A5B1C-1D41-4073-9587-CB89E6E299F1}" srcOrd="0" destOrd="0" presId="urn:microsoft.com/office/officeart/2005/8/layout/cycle7"/>
    <dgm:cxn modelId="{19E29C9F-57FE-40FE-B74B-82684E9C38A4}" type="presOf" srcId="{4E14B5E6-DE4C-4890-AA60-3FD1A4246E1F}" destId="{5B237A67-7734-49E0-952D-F5CDE8BE05D5}" srcOrd="1" destOrd="0" presId="urn:microsoft.com/office/officeart/2005/8/layout/cycle7"/>
    <dgm:cxn modelId="{C4EC97A0-C7D6-424B-A7B6-98D6B9DBFC2B}" type="presOf" srcId="{0D2A44C1-29F1-4137-9C99-A482B6D6CF9F}" destId="{41D70F11-BFE9-42FF-BB08-758643A48630}" srcOrd="0" destOrd="0" presId="urn:microsoft.com/office/officeart/2005/8/layout/cycle7"/>
    <dgm:cxn modelId="{0D1C8CBD-36B9-45D6-A739-AA55893FD174}" type="presOf" srcId="{B2FEB222-779A-4790-80D2-E866B62ABE1B}" destId="{6CE9A2ED-A672-4CA9-BDA8-3A76BDDACAE8}" srcOrd="1" destOrd="0" presId="urn:microsoft.com/office/officeart/2005/8/layout/cycle7"/>
    <dgm:cxn modelId="{8F54D2EC-923E-42FC-B295-C23B5705FFC7}" srcId="{CC5FF452-6633-40D8-B454-C3747547F1BC}" destId="{19F6CEC5-333F-4E0D-BBC5-C514C83BDE9C}" srcOrd="2" destOrd="0" parTransId="{3166D37B-CC72-49AA-B0FC-FDE5CD285FDA}" sibTransId="{4E14B5E6-DE4C-4890-AA60-3FD1A4246E1F}"/>
    <dgm:cxn modelId="{8FC743FF-5FCD-4AC4-B764-FCD50621A452}" type="presOf" srcId="{4E14B5E6-DE4C-4890-AA60-3FD1A4246E1F}" destId="{FF4A10DE-A7EA-40C1-9577-79F22D9DE5B5}" srcOrd="0" destOrd="0" presId="urn:microsoft.com/office/officeart/2005/8/layout/cycle7"/>
    <dgm:cxn modelId="{46F1E942-30B8-4B59-8C1D-164794CD1DA8}" type="presParOf" srcId="{3F93EB37-DD71-46C0-B6C8-307996CE4F0A}" destId="{15FD5D73-EF41-45C4-A575-005FB192FFFF}" srcOrd="0" destOrd="0" presId="urn:microsoft.com/office/officeart/2005/8/layout/cycle7"/>
    <dgm:cxn modelId="{DD27400E-46D4-479A-9EAE-19330F18717C}" type="presParOf" srcId="{3F93EB37-DD71-46C0-B6C8-307996CE4F0A}" destId="{B72CB4FE-7664-4AA6-A20F-F6044974104D}" srcOrd="1" destOrd="0" presId="urn:microsoft.com/office/officeart/2005/8/layout/cycle7"/>
    <dgm:cxn modelId="{A785914B-37E9-40F5-8E1D-517D4A88F635}" type="presParOf" srcId="{B72CB4FE-7664-4AA6-A20F-F6044974104D}" destId="{6CE9A2ED-A672-4CA9-BDA8-3A76BDDACAE8}" srcOrd="0" destOrd="0" presId="urn:microsoft.com/office/officeart/2005/8/layout/cycle7"/>
    <dgm:cxn modelId="{AE19D9E8-BEFB-4ACE-BCAE-FC6A52103AB6}" type="presParOf" srcId="{3F93EB37-DD71-46C0-B6C8-307996CE4F0A}" destId="{41D70F11-BFE9-42FF-BB08-758643A48630}" srcOrd="2" destOrd="0" presId="urn:microsoft.com/office/officeart/2005/8/layout/cycle7"/>
    <dgm:cxn modelId="{5645D989-307B-45BA-B828-1C33E66CEF6B}" type="presParOf" srcId="{3F93EB37-DD71-46C0-B6C8-307996CE4F0A}" destId="{638D7EB4-A4F1-48E0-A472-FF1579CA7212}" srcOrd="3" destOrd="0" presId="urn:microsoft.com/office/officeart/2005/8/layout/cycle7"/>
    <dgm:cxn modelId="{EA443D82-C6A3-4D4D-848F-2C5CA137D458}" type="presParOf" srcId="{638D7EB4-A4F1-48E0-A472-FF1579CA7212}" destId="{EBCC19E4-32E0-4153-9DAD-03676D85E8DF}" srcOrd="0" destOrd="0" presId="urn:microsoft.com/office/officeart/2005/8/layout/cycle7"/>
    <dgm:cxn modelId="{3BA7C066-AB0B-40E9-8E03-39945C59E9A4}" type="presParOf" srcId="{3F93EB37-DD71-46C0-B6C8-307996CE4F0A}" destId="{B88A5B1C-1D41-4073-9587-CB89E6E299F1}" srcOrd="4" destOrd="0" presId="urn:microsoft.com/office/officeart/2005/8/layout/cycle7"/>
    <dgm:cxn modelId="{A6E823DF-12CC-4B96-8BA2-274758D771A3}" type="presParOf" srcId="{3F93EB37-DD71-46C0-B6C8-307996CE4F0A}" destId="{FF4A10DE-A7EA-40C1-9577-79F22D9DE5B5}" srcOrd="5" destOrd="0" presId="urn:microsoft.com/office/officeart/2005/8/layout/cycle7"/>
    <dgm:cxn modelId="{8ECA5494-C10E-4104-BEE7-4523A7C6A6B5}" type="presParOf" srcId="{FF4A10DE-A7EA-40C1-9577-79F22D9DE5B5}" destId="{5B237A67-7734-49E0-952D-F5CDE8BE05D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D5D73-EF41-45C4-A575-005FB192FFFF}">
      <dsp:nvSpPr>
        <dsp:cNvPr id="0" name=""/>
        <dsp:cNvSpPr/>
      </dsp:nvSpPr>
      <dsp:spPr>
        <a:xfrm>
          <a:off x="1109881" y="287033"/>
          <a:ext cx="1342991" cy="67149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 </a:t>
          </a:r>
        </a:p>
      </dsp:txBody>
      <dsp:txXfrm>
        <a:off x="1129548" y="306700"/>
        <a:ext cx="1303657" cy="632161"/>
      </dsp:txXfrm>
    </dsp:sp>
    <dsp:sp modelId="{B72CB4FE-7664-4AA6-A20F-F6044974104D}">
      <dsp:nvSpPr>
        <dsp:cNvPr id="0" name=""/>
        <dsp:cNvSpPr/>
      </dsp:nvSpPr>
      <dsp:spPr>
        <a:xfrm rot="3600000">
          <a:off x="1985895" y="1465630"/>
          <a:ext cx="699893" cy="235023"/>
        </a:xfrm>
        <a:prstGeom prst="lef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e-DE" sz="1000" kern="1200"/>
        </a:p>
      </dsp:txBody>
      <dsp:txXfrm>
        <a:off x="2056402" y="1512635"/>
        <a:ext cx="558879" cy="141013"/>
      </dsp:txXfrm>
    </dsp:sp>
    <dsp:sp modelId="{41D70F11-BFE9-42FF-BB08-758643A48630}">
      <dsp:nvSpPr>
        <dsp:cNvPr id="0" name=""/>
        <dsp:cNvSpPr/>
      </dsp:nvSpPr>
      <dsp:spPr>
        <a:xfrm>
          <a:off x="2218810" y="2207754"/>
          <a:ext cx="1342991" cy="67149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 </a:t>
          </a:r>
        </a:p>
      </dsp:txBody>
      <dsp:txXfrm>
        <a:off x="2238477" y="2227421"/>
        <a:ext cx="1303657" cy="632161"/>
      </dsp:txXfrm>
    </dsp:sp>
    <dsp:sp modelId="{638D7EB4-A4F1-48E0-A472-FF1579CA7212}">
      <dsp:nvSpPr>
        <dsp:cNvPr id="0" name=""/>
        <dsp:cNvSpPr/>
      </dsp:nvSpPr>
      <dsp:spPr>
        <a:xfrm rot="10800000">
          <a:off x="1431430" y="2425991"/>
          <a:ext cx="699893" cy="235023"/>
        </a:xfrm>
        <a:prstGeom prst="lef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e-DE" sz="1000" kern="1200"/>
        </a:p>
      </dsp:txBody>
      <dsp:txXfrm rot="10800000">
        <a:off x="1501937" y="2472996"/>
        <a:ext cx="558879" cy="141013"/>
      </dsp:txXfrm>
    </dsp:sp>
    <dsp:sp modelId="{B88A5B1C-1D41-4073-9587-CB89E6E299F1}">
      <dsp:nvSpPr>
        <dsp:cNvPr id="0" name=""/>
        <dsp:cNvSpPr/>
      </dsp:nvSpPr>
      <dsp:spPr>
        <a:xfrm>
          <a:off x="952" y="2207754"/>
          <a:ext cx="1342991" cy="67149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 </a:t>
          </a:r>
        </a:p>
      </dsp:txBody>
      <dsp:txXfrm>
        <a:off x="20619" y="2227421"/>
        <a:ext cx="1303657" cy="632161"/>
      </dsp:txXfrm>
    </dsp:sp>
    <dsp:sp modelId="{FF4A10DE-A7EA-40C1-9577-79F22D9DE5B5}">
      <dsp:nvSpPr>
        <dsp:cNvPr id="0" name=""/>
        <dsp:cNvSpPr/>
      </dsp:nvSpPr>
      <dsp:spPr>
        <a:xfrm rot="18000000">
          <a:off x="876966" y="1465630"/>
          <a:ext cx="699893" cy="235023"/>
        </a:xfrm>
        <a:prstGeom prst="lef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e-DE" sz="1000" kern="1200"/>
        </a:p>
      </dsp:txBody>
      <dsp:txXfrm>
        <a:off x="947473" y="1512635"/>
        <a:ext cx="558879" cy="14101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79095B-2BA6-41D3-AD45-F36AA7190BA5}" type="datetimeFigureOut">
              <a:rPr lang="de-DE" smtClean="0"/>
              <a:t>02.08.2021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85CFE-29A3-4B5F-8689-7DCD0D0404FF}" type="slidenum">
              <a:rPr lang="de-DE" smtClean="0"/>
              <a:t>‹Nr.›</a:t>
            </a:fld>
            <a:endParaRPr lang="de-DE"/>
          </a:p>
        </p:txBody>
      </p:sp>
    </p:spTree>
    <p:extLst>
      <p:ext uri="{BB962C8B-B14F-4D97-AF65-F5344CB8AC3E}">
        <p14:creationId xmlns:p14="http://schemas.microsoft.com/office/powerpoint/2010/main" val="2089508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83988-4EE8-4397-9C45-DC47896A70D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87285B1-B7C1-471F-AE05-D0097A950E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B1EF89D-D52C-46F3-9A24-07752421D760}"/>
              </a:ext>
            </a:extLst>
          </p:cNvPr>
          <p:cNvSpPr>
            <a:spLocks noGrp="1"/>
          </p:cNvSpPr>
          <p:nvPr>
            <p:ph type="dt" sz="half" idx="10"/>
          </p:nvPr>
        </p:nvSpPr>
        <p:spPr/>
        <p:txBody>
          <a:bodyPr/>
          <a:lstStyle/>
          <a:p>
            <a:fld id="{3D63BFCF-C735-4E20-9345-B871B651F141}" type="datetime1">
              <a:rPr lang="de-DE" smtClean="0"/>
              <a:t>02.08.2021</a:t>
            </a:fld>
            <a:endParaRPr lang="de-DE"/>
          </a:p>
        </p:txBody>
      </p:sp>
      <p:sp>
        <p:nvSpPr>
          <p:cNvPr id="5" name="Fußzeilenplatzhalter 4">
            <a:extLst>
              <a:ext uri="{FF2B5EF4-FFF2-40B4-BE49-F238E27FC236}">
                <a16:creationId xmlns:a16="http://schemas.microsoft.com/office/drawing/2014/main" id="{72FCB3E1-9508-494F-9D53-0E0A4EC9DD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830986E-63F0-4897-9C17-7B8C725ABC4C}"/>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3693045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8082F-73E0-49DF-9092-B6A5A79AA8C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01B0F47-4117-4367-AA0A-9606CE8CA4F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7D6D6E1-702F-4BC9-A35E-6A194D810EB3}"/>
              </a:ext>
            </a:extLst>
          </p:cNvPr>
          <p:cNvSpPr>
            <a:spLocks noGrp="1"/>
          </p:cNvSpPr>
          <p:nvPr>
            <p:ph type="dt" sz="half" idx="10"/>
          </p:nvPr>
        </p:nvSpPr>
        <p:spPr/>
        <p:txBody>
          <a:bodyPr/>
          <a:lstStyle/>
          <a:p>
            <a:fld id="{1C0CCD4F-8941-4E1D-86C6-AF464566C407}" type="datetime1">
              <a:rPr lang="de-DE" smtClean="0"/>
              <a:t>02.08.2021</a:t>
            </a:fld>
            <a:endParaRPr lang="de-DE"/>
          </a:p>
        </p:txBody>
      </p:sp>
      <p:sp>
        <p:nvSpPr>
          <p:cNvPr id="5" name="Fußzeilenplatzhalter 4">
            <a:extLst>
              <a:ext uri="{FF2B5EF4-FFF2-40B4-BE49-F238E27FC236}">
                <a16:creationId xmlns:a16="http://schemas.microsoft.com/office/drawing/2014/main" id="{1FF0A08B-02FE-4A62-B885-14D84BDC398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3D593A-ACB1-427A-86E8-DABCAC6AA930}"/>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2582082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63797D3-968D-4F4F-A5C5-DF87D6E347C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8E81990-EE6A-4AEE-80C7-2482E796F9A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67E224A-ECF5-47B0-A9D1-F2078CB8F392}"/>
              </a:ext>
            </a:extLst>
          </p:cNvPr>
          <p:cNvSpPr>
            <a:spLocks noGrp="1"/>
          </p:cNvSpPr>
          <p:nvPr>
            <p:ph type="dt" sz="half" idx="10"/>
          </p:nvPr>
        </p:nvSpPr>
        <p:spPr/>
        <p:txBody>
          <a:bodyPr/>
          <a:lstStyle/>
          <a:p>
            <a:fld id="{B850E409-B5D1-4001-97E7-0101B2E8424A}" type="datetime1">
              <a:rPr lang="de-DE" smtClean="0"/>
              <a:t>02.08.2021</a:t>
            </a:fld>
            <a:endParaRPr lang="de-DE"/>
          </a:p>
        </p:txBody>
      </p:sp>
      <p:sp>
        <p:nvSpPr>
          <p:cNvPr id="5" name="Fußzeilenplatzhalter 4">
            <a:extLst>
              <a:ext uri="{FF2B5EF4-FFF2-40B4-BE49-F238E27FC236}">
                <a16:creationId xmlns:a16="http://schemas.microsoft.com/office/drawing/2014/main" id="{4E2146CE-83CE-4242-AA3C-8E258B04205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DA34EEF-D72F-422A-825C-7807EF7DAB35}"/>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81627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DE64D-5B39-431F-8802-3BF08D1E06B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1A01BB1-B874-4E33-86FB-FE947AF67D7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9F8DA29-D8EB-4DF8-A459-6F713AD583AA}"/>
              </a:ext>
            </a:extLst>
          </p:cNvPr>
          <p:cNvSpPr>
            <a:spLocks noGrp="1"/>
          </p:cNvSpPr>
          <p:nvPr>
            <p:ph type="dt" sz="half" idx="10"/>
          </p:nvPr>
        </p:nvSpPr>
        <p:spPr/>
        <p:txBody>
          <a:bodyPr/>
          <a:lstStyle/>
          <a:p>
            <a:fld id="{C2E352AB-DE11-4F27-8C4E-279B1D0D8C84}" type="datetime1">
              <a:rPr lang="de-DE" smtClean="0"/>
              <a:t>02.08.2021</a:t>
            </a:fld>
            <a:endParaRPr lang="de-DE"/>
          </a:p>
        </p:txBody>
      </p:sp>
      <p:sp>
        <p:nvSpPr>
          <p:cNvPr id="5" name="Fußzeilenplatzhalter 4">
            <a:extLst>
              <a:ext uri="{FF2B5EF4-FFF2-40B4-BE49-F238E27FC236}">
                <a16:creationId xmlns:a16="http://schemas.microsoft.com/office/drawing/2014/main" id="{D486DB5F-599D-46B5-818C-DBCED560D96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11FB46-7128-4085-ACDD-CCB8487D3B43}"/>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153543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1ABD2-A527-4672-A953-C898916127F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728C799-2BC1-4C56-A6E1-FBE2AD5E29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7FE45A0-4CB1-4109-9909-2848FDEEB58F}"/>
              </a:ext>
            </a:extLst>
          </p:cNvPr>
          <p:cNvSpPr>
            <a:spLocks noGrp="1"/>
          </p:cNvSpPr>
          <p:nvPr>
            <p:ph type="dt" sz="half" idx="10"/>
          </p:nvPr>
        </p:nvSpPr>
        <p:spPr/>
        <p:txBody>
          <a:bodyPr/>
          <a:lstStyle/>
          <a:p>
            <a:fld id="{C18784CB-94FB-42C4-A284-ABEF1DE9D198}" type="datetime1">
              <a:rPr lang="de-DE" smtClean="0"/>
              <a:t>02.08.2021</a:t>
            </a:fld>
            <a:endParaRPr lang="de-DE"/>
          </a:p>
        </p:txBody>
      </p:sp>
      <p:sp>
        <p:nvSpPr>
          <p:cNvPr id="5" name="Fußzeilenplatzhalter 4">
            <a:extLst>
              <a:ext uri="{FF2B5EF4-FFF2-40B4-BE49-F238E27FC236}">
                <a16:creationId xmlns:a16="http://schemas.microsoft.com/office/drawing/2014/main" id="{06DAE90A-5EF3-4898-B19F-15CF9EC28BC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A52A5E-4B09-4374-9829-A481BD8B4766}"/>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3853519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056C3-F131-4853-A374-1D84782FC15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B52BBD2-4C59-4239-AE19-3DECC3CCB00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D5D5ADB-38CC-4BBC-AE91-63708DCC53C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CF55241-E32C-416E-ADC2-EE740E28F7DC}"/>
              </a:ext>
            </a:extLst>
          </p:cNvPr>
          <p:cNvSpPr>
            <a:spLocks noGrp="1"/>
          </p:cNvSpPr>
          <p:nvPr>
            <p:ph type="dt" sz="half" idx="10"/>
          </p:nvPr>
        </p:nvSpPr>
        <p:spPr/>
        <p:txBody>
          <a:bodyPr/>
          <a:lstStyle/>
          <a:p>
            <a:fld id="{6017D30F-B1B8-4ECD-BEC3-792213F68746}" type="datetime1">
              <a:rPr lang="de-DE" smtClean="0"/>
              <a:t>02.08.2021</a:t>
            </a:fld>
            <a:endParaRPr lang="de-DE"/>
          </a:p>
        </p:txBody>
      </p:sp>
      <p:sp>
        <p:nvSpPr>
          <p:cNvPr id="6" name="Fußzeilenplatzhalter 5">
            <a:extLst>
              <a:ext uri="{FF2B5EF4-FFF2-40B4-BE49-F238E27FC236}">
                <a16:creationId xmlns:a16="http://schemas.microsoft.com/office/drawing/2014/main" id="{E9D899A4-2B4C-4820-97C8-50EBF00583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4799CC9-D409-45B0-8127-AFDE9F5A3D7B}"/>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91843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6934B6-13CB-424D-86AF-C87863343BF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7A0E868-2785-4228-A06C-8258E960C8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F5F6E72-93D8-4B76-82C3-FAC707F4C07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D2F9B86-A10D-4748-B7BE-FEC5D4311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C6FF4BB-2944-4E23-AF57-EE84757DB0B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BF7ADFB-6269-4A2A-A90E-39C1130E8630}"/>
              </a:ext>
            </a:extLst>
          </p:cNvPr>
          <p:cNvSpPr>
            <a:spLocks noGrp="1"/>
          </p:cNvSpPr>
          <p:nvPr>
            <p:ph type="dt" sz="half" idx="10"/>
          </p:nvPr>
        </p:nvSpPr>
        <p:spPr/>
        <p:txBody>
          <a:bodyPr/>
          <a:lstStyle/>
          <a:p>
            <a:fld id="{D6E6C637-EB93-4663-BFE8-00F9500AFF4A}" type="datetime1">
              <a:rPr lang="de-DE" smtClean="0"/>
              <a:t>02.08.2021</a:t>
            </a:fld>
            <a:endParaRPr lang="de-DE"/>
          </a:p>
        </p:txBody>
      </p:sp>
      <p:sp>
        <p:nvSpPr>
          <p:cNvPr id="8" name="Fußzeilenplatzhalter 7">
            <a:extLst>
              <a:ext uri="{FF2B5EF4-FFF2-40B4-BE49-F238E27FC236}">
                <a16:creationId xmlns:a16="http://schemas.microsoft.com/office/drawing/2014/main" id="{0DE1F2B4-8D76-4312-873F-F8DA06C5C1D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8696EE3-70DF-49DA-843D-102D64D296A8}"/>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4178957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3DB9E-A6A9-43D3-9E7B-5C2B6A459C4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3EEBDC6-2A54-4439-B9A3-4F5767F2D8D4}"/>
              </a:ext>
            </a:extLst>
          </p:cNvPr>
          <p:cNvSpPr>
            <a:spLocks noGrp="1"/>
          </p:cNvSpPr>
          <p:nvPr>
            <p:ph type="dt" sz="half" idx="10"/>
          </p:nvPr>
        </p:nvSpPr>
        <p:spPr/>
        <p:txBody>
          <a:bodyPr/>
          <a:lstStyle/>
          <a:p>
            <a:fld id="{10F5781B-73E4-4429-80A6-FB38538CFDE3}" type="datetime1">
              <a:rPr lang="de-DE" smtClean="0"/>
              <a:t>02.08.2021</a:t>
            </a:fld>
            <a:endParaRPr lang="de-DE"/>
          </a:p>
        </p:txBody>
      </p:sp>
      <p:sp>
        <p:nvSpPr>
          <p:cNvPr id="4" name="Fußzeilenplatzhalter 3">
            <a:extLst>
              <a:ext uri="{FF2B5EF4-FFF2-40B4-BE49-F238E27FC236}">
                <a16:creationId xmlns:a16="http://schemas.microsoft.com/office/drawing/2014/main" id="{961E7C50-3642-4336-8005-F1344F7FCC7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5F2CF85-E1BB-4C63-8AFD-D10BAEEA444F}"/>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99903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967CADF-4094-4E9F-88D1-B6EB16DA5E01}"/>
              </a:ext>
            </a:extLst>
          </p:cNvPr>
          <p:cNvSpPr>
            <a:spLocks noGrp="1"/>
          </p:cNvSpPr>
          <p:nvPr>
            <p:ph type="dt" sz="half" idx="10"/>
          </p:nvPr>
        </p:nvSpPr>
        <p:spPr/>
        <p:txBody>
          <a:bodyPr/>
          <a:lstStyle/>
          <a:p>
            <a:fld id="{C0829923-14B1-4FCC-866C-D967C67C5FD4}" type="datetime1">
              <a:rPr lang="de-DE" smtClean="0"/>
              <a:t>02.08.2021</a:t>
            </a:fld>
            <a:endParaRPr lang="de-DE"/>
          </a:p>
        </p:txBody>
      </p:sp>
      <p:sp>
        <p:nvSpPr>
          <p:cNvPr id="3" name="Fußzeilenplatzhalter 2">
            <a:extLst>
              <a:ext uri="{FF2B5EF4-FFF2-40B4-BE49-F238E27FC236}">
                <a16:creationId xmlns:a16="http://schemas.microsoft.com/office/drawing/2014/main" id="{65552862-EA1E-4B14-9887-D112D35FCA1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51E44F6-8D05-41EC-916A-1E08AE367527}"/>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1716851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00B68-8341-48ED-872B-971AADCDA8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21CC130-E2BD-40A2-B2EC-5223893024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420A86F-555F-4878-8F1D-79AE29AA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22C36D4-B721-485C-902B-70AA1E1F619D}"/>
              </a:ext>
            </a:extLst>
          </p:cNvPr>
          <p:cNvSpPr>
            <a:spLocks noGrp="1"/>
          </p:cNvSpPr>
          <p:nvPr>
            <p:ph type="dt" sz="half" idx="10"/>
          </p:nvPr>
        </p:nvSpPr>
        <p:spPr/>
        <p:txBody>
          <a:bodyPr/>
          <a:lstStyle/>
          <a:p>
            <a:fld id="{F0C872E4-E048-49FF-A2CD-0A67E291D3A2}" type="datetime1">
              <a:rPr lang="de-DE" smtClean="0"/>
              <a:t>02.08.2021</a:t>
            </a:fld>
            <a:endParaRPr lang="de-DE"/>
          </a:p>
        </p:txBody>
      </p:sp>
      <p:sp>
        <p:nvSpPr>
          <p:cNvPr id="6" name="Fußzeilenplatzhalter 5">
            <a:extLst>
              <a:ext uri="{FF2B5EF4-FFF2-40B4-BE49-F238E27FC236}">
                <a16:creationId xmlns:a16="http://schemas.microsoft.com/office/drawing/2014/main" id="{EBC9D68B-41B7-4F89-ADD4-3F6CCCE0D9A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1C43B38-C755-4927-8F8F-6C89FE96BA53}"/>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118830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056FA-1521-4908-9382-8BE0BADA912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7BF3098-C14E-4EF5-92F9-81F4F00981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9B1AD52-FC73-43FC-AC20-15A3A0990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A2CB7A7-084D-4ADB-89C0-C607EE629BBB}"/>
              </a:ext>
            </a:extLst>
          </p:cNvPr>
          <p:cNvSpPr>
            <a:spLocks noGrp="1"/>
          </p:cNvSpPr>
          <p:nvPr>
            <p:ph type="dt" sz="half" idx="10"/>
          </p:nvPr>
        </p:nvSpPr>
        <p:spPr/>
        <p:txBody>
          <a:bodyPr/>
          <a:lstStyle/>
          <a:p>
            <a:fld id="{6108D0F5-FBCE-4CA4-BA8E-011D4D4DC3DB}" type="datetime1">
              <a:rPr lang="de-DE" smtClean="0"/>
              <a:t>02.08.2021</a:t>
            </a:fld>
            <a:endParaRPr lang="de-DE"/>
          </a:p>
        </p:txBody>
      </p:sp>
      <p:sp>
        <p:nvSpPr>
          <p:cNvPr id="6" name="Fußzeilenplatzhalter 5">
            <a:extLst>
              <a:ext uri="{FF2B5EF4-FFF2-40B4-BE49-F238E27FC236}">
                <a16:creationId xmlns:a16="http://schemas.microsoft.com/office/drawing/2014/main" id="{D1BC50EA-FC7A-46A4-A982-3940D070D04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74C8AE9-3EB4-4D40-9E3F-EB2EC9479F98}"/>
              </a:ext>
            </a:extLst>
          </p:cNvPr>
          <p:cNvSpPr>
            <a:spLocks noGrp="1"/>
          </p:cNvSpPr>
          <p:nvPr>
            <p:ph type="sldNum" sz="quarter" idx="12"/>
          </p:nvPr>
        </p:nvSpPr>
        <p:spPr/>
        <p:txBody>
          <a:bodyPr/>
          <a:lstStyle/>
          <a:p>
            <a:fld id="{F3DBC6E1-2763-4A5F-8180-C8C5737E5CC5}" type="slidenum">
              <a:rPr lang="de-DE" smtClean="0"/>
              <a:t>‹Nr.›</a:t>
            </a:fld>
            <a:endParaRPr lang="de-DE"/>
          </a:p>
        </p:txBody>
      </p:sp>
    </p:spTree>
    <p:extLst>
      <p:ext uri="{BB962C8B-B14F-4D97-AF65-F5344CB8AC3E}">
        <p14:creationId xmlns:p14="http://schemas.microsoft.com/office/powerpoint/2010/main" val="163093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A69C99B-3D32-4055-88D6-DD1929F5B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98D6447-EF5D-457B-A37A-5BD7C9BF43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02363D-CBAA-4BBB-8D66-7AE2E81E42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D627D-A18D-4277-A748-A7F0F9B9FBBA}" type="datetime1">
              <a:rPr lang="de-DE" smtClean="0"/>
              <a:t>02.08.2021</a:t>
            </a:fld>
            <a:endParaRPr lang="de-DE"/>
          </a:p>
        </p:txBody>
      </p:sp>
      <p:sp>
        <p:nvSpPr>
          <p:cNvPr id="5" name="Fußzeilenplatzhalter 4">
            <a:extLst>
              <a:ext uri="{FF2B5EF4-FFF2-40B4-BE49-F238E27FC236}">
                <a16:creationId xmlns:a16="http://schemas.microsoft.com/office/drawing/2014/main" id="{12B04D93-B97E-4651-9113-C3C88EDA2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D9CA6EB-4ED1-4ACB-9A99-5A2EB34770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BC6E1-2763-4A5F-8180-C8C5737E5CC5}" type="slidenum">
              <a:rPr lang="de-DE" smtClean="0"/>
              <a:t>‹Nr.›</a:t>
            </a:fld>
            <a:endParaRPr lang="de-DE"/>
          </a:p>
        </p:txBody>
      </p:sp>
    </p:spTree>
    <p:extLst>
      <p:ext uri="{BB962C8B-B14F-4D97-AF65-F5344CB8AC3E}">
        <p14:creationId xmlns:p14="http://schemas.microsoft.com/office/powerpoint/2010/main" val="1228481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1.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0" Type="http://schemas.openxmlformats.org/officeDocument/2006/relationships/image" Target="../media/image8.svg"/><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349122D-F65E-4A73-9B9A-9608DA6FF8F5}"/>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000"/>
                    </a14:imgEffect>
                    <a14:imgEffect>
                      <a14:saturation sat="130000"/>
                    </a14:imgEffect>
                    <a14:imgEffect>
                      <a14:brightnessContrast contrast="15000"/>
                    </a14:imgEffect>
                  </a14:imgLayer>
                </a14:imgProps>
              </a:ext>
              <a:ext uri="{28A0092B-C50C-407E-A947-70E740481C1C}">
                <a14:useLocalDpi xmlns:a14="http://schemas.microsoft.com/office/drawing/2010/main" val="0"/>
              </a:ext>
            </a:extLst>
          </a:blip>
          <a:srcRect t="35537" b="22275"/>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71627867-C0E1-42E9-9A5C-EEB1B4C7242D}"/>
              </a:ext>
            </a:extLst>
          </p:cNvPr>
          <p:cNvSpPr>
            <a:spLocks noGrp="1"/>
          </p:cNvSpPr>
          <p:nvPr>
            <p:ph type="ctrTitle"/>
          </p:nvPr>
        </p:nvSpPr>
        <p:spPr>
          <a:xfrm>
            <a:off x="8022020" y="3142612"/>
            <a:ext cx="3852041" cy="1834056"/>
          </a:xfrm>
        </p:spPr>
        <p:txBody>
          <a:bodyPr>
            <a:normAutofit fontScale="90000"/>
          </a:bodyPr>
          <a:lstStyle/>
          <a:p>
            <a:r>
              <a:rPr lang="de-DE" sz="4000" b="1" dirty="0"/>
              <a:t>Auswirkungen von Mikroplastik auf aquatische Würmer</a:t>
            </a:r>
          </a:p>
        </p:txBody>
      </p:sp>
      <p:sp>
        <p:nvSpPr>
          <p:cNvPr id="3" name="Untertitel 2">
            <a:extLst>
              <a:ext uri="{FF2B5EF4-FFF2-40B4-BE49-F238E27FC236}">
                <a16:creationId xmlns:a16="http://schemas.microsoft.com/office/drawing/2014/main" id="{5300EB8F-3F04-4E0C-AFCF-3608A4197017}"/>
              </a:ext>
            </a:extLst>
          </p:cNvPr>
          <p:cNvSpPr>
            <a:spLocks noGrp="1"/>
          </p:cNvSpPr>
          <p:nvPr>
            <p:ph type="subTitle" idx="1"/>
          </p:nvPr>
        </p:nvSpPr>
        <p:spPr>
          <a:xfrm>
            <a:off x="7782910" y="5242674"/>
            <a:ext cx="4330262" cy="1139459"/>
          </a:xfrm>
        </p:spPr>
        <p:txBody>
          <a:bodyPr>
            <a:normAutofit/>
          </a:bodyPr>
          <a:lstStyle/>
          <a:p>
            <a:r>
              <a:rPr lang="de-DE" sz="1500" dirty="0"/>
              <a:t>Sonya Moses, Melanie Borgwardt, Martin </a:t>
            </a:r>
            <a:r>
              <a:rPr lang="de-DE" sz="1500" dirty="0" err="1"/>
              <a:t>Löder</a:t>
            </a:r>
            <a:r>
              <a:rPr lang="de-DE" sz="1500" dirty="0"/>
              <a:t>, Christian </a:t>
            </a:r>
            <a:r>
              <a:rPr lang="de-DE" sz="1500" dirty="0" err="1"/>
              <a:t>Laforsch</a:t>
            </a:r>
            <a:endParaRPr lang="de-DE" sz="1500" dirty="0"/>
          </a:p>
          <a:p>
            <a:r>
              <a:rPr lang="de-DE" sz="1500" dirty="0"/>
              <a:t>Lehrstuhl für Tierökologie I, Universität Bayreuth, Universitätsstr. 30, 95440 Bayreuth</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11CEE7C3-75B4-4B70-82E7-2272701E1A00}"/>
              </a:ext>
            </a:extLst>
          </p:cNvPr>
          <p:cNvPicPr>
            <a:picLocks noChangeAspect="1"/>
          </p:cNvPicPr>
          <p:nvPr/>
        </p:nvPicPr>
        <p:blipFill rotWithShape="1">
          <a:blip r:embed="rId4">
            <a:extLst>
              <a:ext uri="{28A0092B-C50C-407E-A947-70E740481C1C}">
                <a14:useLocalDpi xmlns:a14="http://schemas.microsoft.com/office/drawing/2010/main" val="0"/>
              </a:ext>
            </a:extLst>
          </a:blip>
          <a:srcRect l="9158" t="8729" r="7983" b="11200"/>
          <a:stretch/>
        </p:blipFill>
        <p:spPr>
          <a:xfrm>
            <a:off x="78828" y="5794310"/>
            <a:ext cx="1540513" cy="980406"/>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3E150530-C695-4624-B205-1320616C8EEA}"/>
              </a:ext>
            </a:extLst>
          </p:cNvPr>
          <p:cNvPicPr>
            <a:picLocks noChangeAspect="1"/>
          </p:cNvPicPr>
          <p:nvPr/>
        </p:nvPicPr>
        <p:blipFill>
          <a:blip r:embed="rId5">
            <a:alphaModFix amt="97000"/>
            <a:extLst>
              <a:ext uri="{28A0092B-C50C-407E-A947-70E740481C1C}">
                <a14:useLocalDpi xmlns:a14="http://schemas.microsoft.com/office/drawing/2010/main" val="0"/>
              </a:ext>
            </a:extLst>
          </a:blip>
          <a:stretch>
            <a:fillRect/>
          </a:stretch>
        </p:blipFill>
        <p:spPr>
          <a:xfrm>
            <a:off x="78828" y="5075835"/>
            <a:ext cx="1982780" cy="635191"/>
          </a:xfrm>
          <a:prstGeom prst="rect">
            <a:avLst/>
          </a:prstGeom>
        </p:spPr>
      </p:pic>
    </p:spTree>
    <p:extLst>
      <p:ext uri="{BB962C8B-B14F-4D97-AF65-F5344CB8AC3E}">
        <p14:creationId xmlns:p14="http://schemas.microsoft.com/office/powerpoint/2010/main" val="1837112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78880907-1E07-49AE-8B82-9BA70E3618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3" r="-1" b="-1"/>
          <a:stretch/>
        </p:blipFill>
        <p:spPr>
          <a:xfrm>
            <a:off x="643467" y="643467"/>
            <a:ext cx="5372099" cy="5571066"/>
          </a:xfrm>
          <a:prstGeom prst="rect">
            <a:avLst/>
          </a:prstGeom>
        </p:spPr>
      </p:pic>
      <p:pic>
        <p:nvPicPr>
          <p:cNvPr id="5" name="Grafik 4">
            <a:extLst>
              <a:ext uri="{FF2B5EF4-FFF2-40B4-BE49-F238E27FC236}">
                <a16:creationId xmlns:a16="http://schemas.microsoft.com/office/drawing/2014/main" id="{45F58FF6-59FA-4942-972D-9583165E08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3" r="2" b="2"/>
          <a:stretch/>
        </p:blipFill>
        <p:spPr>
          <a:xfrm>
            <a:off x="6176432" y="643467"/>
            <a:ext cx="5372100" cy="5571066"/>
          </a:xfrm>
          <a:prstGeom prst="rect">
            <a:avLst/>
          </a:prstGeom>
        </p:spPr>
      </p:pic>
      <p:sp>
        <p:nvSpPr>
          <p:cNvPr id="2" name="Textfeld 1">
            <a:extLst>
              <a:ext uri="{FF2B5EF4-FFF2-40B4-BE49-F238E27FC236}">
                <a16:creationId xmlns:a16="http://schemas.microsoft.com/office/drawing/2014/main" id="{4C3E6A9C-7773-45D4-B43E-3B3F0A31C3A3}"/>
              </a:ext>
            </a:extLst>
          </p:cNvPr>
          <p:cNvSpPr txBox="1"/>
          <p:nvPr/>
        </p:nvSpPr>
        <p:spPr>
          <a:xfrm>
            <a:off x="2193488" y="5742239"/>
            <a:ext cx="2601674" cy="369332"/>
          </a:xfrm>
          <a:prstGeom prst="rect">
            <a:avLst/>
          </a:prstGeom>
          <a:noFill/>
        </p:spPr>
        <p:txBody>
          <a:bodyPr wrap="none" rtlCol="0">
            <a:spAutoFit/>
          </a:bodyPr>
          <a:lstStyle/>
          <a:p>
            <a:r>
              <a:rPr lang="de-DE" dirty="0">
                <a:solidFill>
                  <a:schemeClr val="bg1"/>
                </a:solidFill>
              </a:rPr>
              <a:t>Aufnahme von MP Fasern</a:t>
            </a:r>
          </a:p>
        </p:txBody>
      </p:sp>
      <p:sp>
        <p:nvSpPr>
          <p:cNvPr id="14" name="Textfeld 13">
            <a:extLst>
              <a:ext uri="{FF2B5EF4-FFF2-40B4-BE49-F238E27FC236}">
                <a16:creationId xmlns:a16="http://schemas.microsoft.com/office/drawing/2014/main" id="{6333BA39-3A15-45F1-B8E5-230AA0C67976}"/>
              </a:ext>
            </a:extLst>
          </p:cNvPr>
          <p:cNvSpPr txBox="1"/>
          <p:nvPr/>
        </p:nvSpPr>
        <p:spPr>
          <a:xfrm>
            <a:off x="7565587" y="5742239"/>
            <a:ext cx="2805512" cy="369332"/>
          </a:xfrm>
          <a:prstGeom prst="rect">
            <a:avLst/>
          </a:prstGeom>
          <a:noFill/>
        </p:spPr>
        <p:txBody>
          <a:bodyPr wrap="none" rtlCol="0">
            <a:spAutoFit/>
          </a:bodyPr>
          <a:lstStyle/>
          <a:p>
            <a:r>
              <a:rPr lang="de-DE" dirty="0">
                <a:solidFill>
                  <a:schemeClr val="bg1"/>
                </a:solidFill>
              </a:rPr>
              <a:t>Aufnahme von MP Partikeln</a:t>
            </a:r>
          </a:p>
        </p:txBody>
      </p:sp>
      <p:sp>
        <p:nvSpPr>
          <p:cNvPr id="16" name="Textfeld 15">
            <a:extLst>
              <a:ext uri="{FF2B5EF4-FFF2-40B4-BE49-F238E27FC236}">
                <a16:creationId xmlns:a16="http://schemas.microsoft.com/office/drawing/2014/main" id="{EE9005D5-22CE-469B-8980-7CFB09B6FF43}"/>
              </a:ext>
            </a:extLst>
          </p:cNvPr>
          <p:cNvSpPr txBox="1"/>
          <p:nvPr/>
        </p:nvSpPr>
        <p:spPr>
          <a:xfrm>
            <a:off x="5184665" y="29025"/>
            <a:ext cx="1661802" cy="369332"/>
          </a:xfrm>
          <a:prstGeom prst="rect">
            <a:avLst/>
          </a:prstGeom>
          <a:noFill/>
        </p:spPr>
        <p:txBody>
          <a:bodyPr wrap="none" rtlCol="0">
            <a:spAutoFit/>
          </a:bodyPr>
          <a:lstStyle/>
          <a:p>
            <a:r>
              <a:rPr lang="de-DE" dirty="0">
                <a:solidFill>
                  <a:schemeClr val="bg1"/>
                </a:solidFill>
              </a:rPr>
              <a:t>Beobachtungen</a:t>
            </a:r>
          </a:p>
        </p:txBody>
      </p:sp>
      <p:sp>
        <p:nvSpPr>
          <p:cNvPr id="3" name="Foliennummernplatzhalter 2">
            <a:extLst>
              <a:ext uri="{FF2B5EF4-FFF2-40B4-BE49-F238E27FC236}">
                <a16:creationId xmlns:a16="http://schemas.microsoft.com/office/drawing/2014/main" id="{C4A2DFF8-9C67-48EE-8625-617C6C61A448}"/>
              </a:ext>
            </a:extLst>
          </p:cNvPr>
          <p:cNvSpPr>
            <a:spLocks noGrp="1"/>
          </p:cNvSpPr>
          <p:nvPr>
            <p:ph type="sldNum" sz="quarter" idx="12"/>
          </p:nvPr>
        </p:nvSpPr>
        <p:spPr/>
        <p:txBody>
          <a:bodyPr/>
          <a:lstStyle/>
          <a:p>
            <a:fld id="{F3DBC6E1-2763-4A5F-8180-C8C5737E5CC5}" type="slidenum">
              <a:rPr lang="de-DE" smtClean="0"/>
              <a:t>10</a:t>
            </a:fld>
            <a:endParaRPr lang="de-DE"/>
          </a:p>
        </p:txBody>
      </p:sp>
    </p:spTree>
    <p:extLst>
      <p:ext uri="{BB962C8B-B14F-4D97-AF65-F5344CB8AC3E}">
        <p14:creationId xmlns:p14="http://schemas.microsoft.com/office/powerpoint/2010/main" val="316817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ieren 21">
            <a:extLst>
              <a:ext uri="{FF2B5EF4-FFF2-40B4-BE49-F238E27FC236}">
                <a16:creationId xmlns:a16="http://schemas.microsoft.com/office/drawing/2014/main" id="{B8E64F86-998A-473C-93E2-A45141565706}"/>
              </a:ext>
            </a:extLst>
          </p:cNvPr>
          <p:cNvGrpSpPr/>
          <p:nvPr/>
        </p:nvGrpSpPr>
        <p:grpSpPr>
          <a:xfrm>
            <a:off x="1939573" y="568295"/>
            <a:ext cx="8312854" cy="5721409"/>
            <a:chOff x="2417486" y="646067"/>
            <a:chExt cx="8312854" cy="5721409"/>
          </a:xfrm>
        </p:grpSpPr>
        <p:grpSp>
          <p:nvGrpSpPr>
            <p:cNvPr id="4" name="Gruppieren 3">
              <a:extLst>
                <a:ext uri="{FF2B5EF4-FFF2-40B4-BE49-F238E27FC236}">
                  <a16:creationId xmlns:a16="http://schemas.microsoft.com/office/drawing/2014/main" id="{838B1177-B178-4135-BB9E-34613B7F4925}"/>
                </a:ext>
              </a:extLst>
            </p:cNvPr>
            <p:cNvGrpSpPr/>
            <p:nvPr/>
          </p:nvGrpSpPr>
          <p:grpSpPr>
            <a:xfrm>
              <a:off x="2417486" y="646067"/>
              <a:ext cx="7357027" cy="5721409"/>
              <a:chOff x="-242642" y="997915"/>
              <a:chExt cx="7357027" cy="5721409"/>
            </a:xfrm>
          </p:grpSpPr>
          <p:grpSp>
            <p:nvGrpSpPr>
              <p:cNvPr id="5" name="Gruppieren 4">
                <a:extLst>
                  <a:ext uri="{FF2B5EF4-FFF2-40B4-BE49-F238E27FC236}">
                    <a16:creationId xmlns:a16="http://schemas.microsoft.com/office/drawing/2014/main" id="{889A096F-2EA1-4978-941B-07F5FBDFE6B3}"/>
                  </a:ext>
                </a:extLst>
              </p:cNvPr>
              <p:cNvGrpSpPr/>
              <p:nvPr/>
            </p:nvGrpSpPr>
            <p:grpSpPr>
              <a:xfrm>
                <a:off x="251520" y="997915"/>
                <a:ext cx="6862865" cy="5721409"/>
                <a:chOff x="251520" y="997915"/>
                <a:chExt cx="6862865" cy="5721409"/>
              </a:xfrm>
            </p:grpSpPr>
            <p:grpSp>
              <p:nvGrpSpPr>
                <p:cNvPr id="7" name="Gruppieren 6">
                  <a:extLst>
                    <a:ext uri="{FF2B5EF4-FFF2-40B4-BE49-F238E27FC236}">
                      <a16:creationId xmlns:a16="http://schemas.microsoft.com/office/drawing/2014/main" id="{94495841-A34E-448C-80D6-407BB5CC5263}"/>
                    </a:ext>
                  </a:extLst>
                </p:cNvPr>
                <p:cNvGrpSpPr/>
                <p:nvPr/>
              </p:nvGrpSpPr>
              <p:grpSpPr>
                <a:xfrm>
                  <a:off x="251520" y="1052736"/>
                  <a:ext cx="6862865" cy="5666588"/>
                  <a:chOff x="251520" y="1052736"/>
                  <a:chExt cx="6862865" cy="5666588"/>
                </a:xfrm>
              </p:grpSpPr>
              <p:grpSp>
                <p:nvGrpSpPr>
                  <p:cNvPr id="11" name="Gruppieren 10">
                    <a:extLst>
                      <a:ext uri="{FF2B5EF4-FFF2-40B4-BE49-F238E27FC236}">
                        <a16:creationId xmlns:a16="http://schemas.microsoft.com/office/drawing/2014/main" id="{8B06F504-E933-446F-B136-EF4CC26171AC}"/>
                      </a:ext>
                    </a:extLst>
                  </p:cNvPr>
                  <p:cNvGrpSpPr/>
                  <p:nvPr/>
                </p:nvGrpSpPr>
                <p:grpSpPr>
                  <a:xfrm>
                    <a:off x="251520" y="1340768"/>
                    <a:ext cx="6862865" cy="5378556"/>
                    <a:chOff x="609600" y="1089279"/>
                    <a:chExt cx="6862865" cy="5378556"/>
                  </a:xfrm>
                </p:grpSpPr>
                <p:pic>
                  <p:nvPicPr>
                    <p:cNvPr id="13" name="Grafik 12">
                      <a:extLst>
                        <a:ext uri="{FF2B5EF4-FFF2-40B4-BE49-F238E27FC236}">
                          <a16:creationId xmlns:a16="http://schemas.microsoft.com/office/drawing/2014/main" id="{2AE77937-46D2-45D1-AFCA-20F74B18F7BD}"/>
                        </a:ext>
                      </a:extLst>
                    </p:cNvPr>
                    <p:cNvPicPr>
                      <a:picLocks noChangeAspect="1"/>
                    </p:cNvPicPr>
                    <p:nvPr/>
                  </p:nvPicPr>
                  <p:blipFill>
                    <a:blip r:embed="rId2"/>
                    <a:stretch>
                      <a:fillRect/>
                    </a:stretch>
                  </p:blipFill>
                  <p:spPr>
                    <a:xfrm>
                      <a:off x="609600" y="1089279"/>
                      <a:ext cx="6862865" cy="1814700"/>
                    </a:xfrm>
                    <a:prstGeom prst="rect">
                      <a:avLst/>
                    </a:prstGeom>
                  </p:spPr>
                </p:pic>
                <p:pic>
                  <p:nvPicPr>
                    <p:cNvPr id="14" name="Grafik 13">
                      <a:extLst>
                        <a:ext uri="{FF2B5EF4-FFF2-40B4-BE49-F238E27FC236}">
                          <a16:creationId xmlns:a16="http://schemas.microsoft.com/office/drawing/2014/main" id="{12E7E691-E9D7-4B87-B39B-83659B08A335}"/>
                        </a:ext>
                      </a:extLst>
                    </p:cNvPr>
                    <p:cNvPicPr>
                      <a:picLocks noChangeAspect="1"/>
                    </p:cNvPicPr>
                    <p:nvPr/>
                  </p:nvPicPr>
                  <p:blipFill rotWithShape="1">
                    <a:blip r:embed="rId3"/>
                    <a:srcRect r="533"/>
                    <a:stretch/>
                  </p:blipFill>
                  <p:spPr>
                    <a:xfrm>
                      <a:off x="609600" y="2871207"/>
                      <a:ext cx="6854616" cy="1814700"/>
                    </a:xfrm>
                    <a:prstGeom prst="rect">
                      <a:avLst/>
                    </a:prstGeom>
                  </p:spPr>
                </p:pic>
                <p:pic>
                  <p:nvPicPr>
                    <p:cNvPr id="15" name="Grafik 14">
                      <a:extLst>
                        <a:ext uri="{FF2B5EF4-FFF2-40B4-BE49-F238E27FC236}">
                          <a16:creationId xmlns:a16="http://schemas.microsoft.com/office/drawing/2014/main" id="{0C236A8A-0723-4628-91BA-4542EE187599}"/>
                        </a:ext>
                      </a:extLst>
                    </p:cNvPr>
                    <p:cNvPicPr>
                      <a:picLocks noChangeAspect="1"/>
                    </p:cNvPicPr>
                    <p:nvPr/>
                  </p:nvPicPr>
                  <p:blipFill rotWithShape="1">
                    <a:blip r:embed="rId4"/>
                    <a:srcRect t="1658" b="468"/>
                    <a:stretch/>
                  </p:blipFill>
                  <p:spPr>
                    <a:xfrm>
                      <a:off x="609600" y="4659428"/>
                      <a:ext cx="6854616" cy="1808407"/>
                    </a:xfrm>
                    <a:prstGeom prst="rect">
                      <a:avLst/>
                    </a:prstGeom>
                  </p:spPr>
                </p:pic>
              </p:grpSp>
              <p:sp>
                <p:nvSpPr>
                  <p:cNvPr id="12" name="Rechteck 11">
                    <a:extLst>
                      <a:ext uri="{FF2B5EF4-FFF2-40B4-BE49-F238E27FC236}">
                        <a16:creationId xmlns:a16="http://schemas.microsoft.com/office/drawing/2014/main" id="{F633F178-6903-4B06-BB95-2BAE0A766E48}"/>
                      </a:ext>
                    </a:extLst>
                  </p:cNvPr>
                  <p:cNvSpPr/>
                  <p:nvPr/>
                </p:nvSpPr>
                <p:spPr>
                  <a:xfrm>
                    <a:off x="251520" y="1052736"/>
                    <a:ext cx="6854616" cy="2880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Textfeld 7">
                  <a:extLst>
                    <a:ext uri="{FF2B5EF4-FFF2-40B4-BE49-F238E27FC236}">
                      <a16:creationId xmlns:a16="http://schemas.microsoft.com/office/drawing/2014/main" id="{1584ADCE-383A-4892-9AE7-42A4BBE462DD}"/>
                    </a:ext>
                  </a:extLst>
                </p:cNvPr>
                <p:cNvSpPr txBox="1"/>
                <p:nvPr/>
              </p:nvSpPr>
              <p:spPr>
                <a:xfrm>
                  <a:off x="1043608" y="1006656"/>
                  <a:ext cx="802014" cy="369332"/>
                </a:xfrm>
                <a:prstGeom prst="rect">
                  <a:avLst/>
                </a:prstGeom>
                <a:noFill/>
              </p:spPr>
              <p:txBody>
                <a:bodyPr wrap="none" rtlCol="0">
                  <a:spAutoFit/>
                </a:bodyPr>
                <a:lstStyle/>
                <a:p>
                  <a:r>
                    <a:rPr lang="de-DE" dirty="0"/>
                    <a:t>Fasern</a:t>
                  </a:r>
                </a:p>
              </p:txBody>
            </p:sp>
            <p:sp>
              <p:nvSpPr>
                <p:cNvPr id="9" name="Textfeld 8">
                  <a:extLst>
                    <a:ext uri="{FF2B5EF4-FFF2-40B4-BE49-F238E27FC236}">
                      <a16:creationId xmlns:a16="http://schemas.microsoft.com/office/drawing/2014/main" id="{B7963945-0B1A-472B-807C-AAA61F63B996}"/>
                    </a:ext>
                  </a:extLst>
                </p:cNvPr>
                <p:cNvSpPr txBox="1"/>
                <p:nvPr/>
              </p:nvSpPr>
              <p:spPr>
                <a:xfrm>
                  <a:off x="3275856" y="997915"/>
                  <a:ext cx="1038682" cy="369332"/>
                </a:xfrm>
                <a:prstGeom prst="rect">
                  <a:avLst/>
                </a:prstGeom>
                <a:noFill/>
              </p:spPr>
              <p:txBody>
                <a:bodyPr wrap="none" rtlCol="0">
                  <a:spAutoFit/>
                </a:bodyPr>
                <a:lstStyle/>
                <a:p>
                  <a:r>
                    <a:rPr lang="de-DE" dirty="0"/>
                    <a:t>Kontrolle</a:t>
                  </a:r>
                </a:p>
              </p:txBody>
            </p:sp>
            <p:sp>
              <p:nvSpPr>
                <p:cNvPr id="10" name="Textfeld 9">
                  <a:extLst>
                    <a:ext uri="{FF2B5EF4-FFF2-40B4-BE49-F238E27FC236}">
                      <a16:creationId xmlns:a16="http://schemas.microsoft.com/office/drawing/2014/main" id="{716C8911-D1FD-46EC-94D3-6430F52B2B91}"/>
                    </a:ext>
                  </a:extLst>
                </p:cNvPr>
                <p:cNvSpPr txBox="1"/>
                <p:nvPr/>
              </p:nvSpPr>
              <p:spPr>
                <a:xfrm>
                  <a:off x="5434058" y="1006656"/>
                  <a:ext cx="1194814" cy="369332"/>
                </a:xfrm>
                <a:prstGeom prst="rect">
                  <a:avLst/>
                </a:prstGeom>
                <a:noFill/>
              </p:spPr>
              <p:txBody>
                <a:bodyPr wrap="none" rtlCol="0">
                  <a:spAutoFit/>
                </a:bodyPr>
                <a:lstStyle/>
                <a:p>
                  <a:r>
                    <a:rPr lang="de-DE" dirty="0"/>
                    <a:t>Fragmente</a:t>
                  </a:r>
                </a:p>
              </p:txBody>
            </p:sp>
          </p:grpSp>
          <p:sp>
            <p:nvSpPr>
              <p:cNvPr id="6" name="Textfeld 5">
                <a:extLst>
                  <a:ext uri="{FF2B5EF4-FFF2-40B4-BE49-F238E27FC236}">
                    <a16:creationId xmlns:a16="http://schemas.microsoft.com/office/drawing/2014/main" id="{53EAD8B5-196F-4E7F-9902-7A6A9714A1C5}"/>
                  </a:ext>
                </a:extLst>
              </p:cNvPr>
              <p:cNvSpPr txBox="1"/>
              <p:nvPr/>
            </p:nvSpPr>
            <p:spPr>
              <a:xfrm>
                <a:off x="-242642" y="1392158"/>
                <a:ext cx="551369" cy="3877985"/>
              </a:xfrm>
              <a:prstGeom prst="rect">
                <a:avLst/>
              </a:prstGeom>
              <a:noFill/>
            </p:spPr>
            <p:txBody>
              <a:bodyPr wrap="none" rtlCol="0">
                <a:spAutoFit/>
              </a:bodyPr>
              <a:lstStyle/>
              <a:p>
                <a:r>
                  <a:rPr lang="de-DE" sz="1400" dirty="0"/>
                  <a:t>0 Std</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r>
                  <a:rPr lang="de-DE" sz="1400" dirty="0"/>
                  <a:t>4 Std</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800" dirty="0"/>
              </a:p>
              <a:p>
                <a:r>
                  <a:rPr lang="de-DE" sz="1400" dirty="0"/>
                  <a:t>8 Std</a:t>
                </a:r>
              </a:p>
            </p:txBody>
          </p:sp>
        </p:grpSp>
        <p:cxnSp>
          <p:nvCxnSpPr>
            <p:cNvPr id="19" name="Gerade Verbindung mit Pfeil 18">
              <a:extLst>
                <a:ext uri="{FF2B5EF4-FFF2-40B4-BE49-F238E27FC236}">
                  <a16:creationId xmlns:a16="http://schemas.microsoft.com/office/drawing/2014/main" id="{2FBD8196-902B-439C-9543-0EF5B9974F0F}"/>
                </a:ext>
              </a:extLst>
            </p:cNvPr>
            <p:cNvCxnSpPr>
              <a:cxnSpLocks/>
            </p:cNvCxnSpPr>
            <p:nvPr/>
          </p:nvCxnSpPr>
          <p:spPr>
            <a:xfrm>
              <a:off x="10179698" y="1040310"/>
              <a:ext cx="0" cy="5239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91A1F060-FCE1-4A21-A61D-238F799F5EBF}"/>
                </a:ext>
              </a:extLst>
            </p:cNvPr>
            <p:cNvSpPr txBox="1"/>
            <p:nvPr/>
          </p:nvSpPr>
          <p:spPr>
            <a:xfrm>
              <a:off x="10268675" y="2083247"/>
              <a:ext cx="461665" cy="2691506"/>
            </a:xfrm>
            <a:prstGeom prst="rect">
              <a:avLst/>
            </a:prstGeom>
            <a:noFill/>
          </p:spPr>
          <p:txBody>
            <a:bodyPr vert="vert270" wrap="none" rtlCol="0">
              <a:spAutoFit/>
            </a:bodyPr>
            <a:lstStyle/>
            <a:p>
              <a:r>
                <a:rPr lang="de-DE" dirty="0"/>
                <a:t>Abnahme des Darminhaltes</a:t>
              </a:r>
            </a:p>
          </p:txBody>
        </p:sp>
      </p:grpSp>
      <p:sp>
        <p:nvSpPr>
          <p:cNvPr id="23" name="Foliennummernplatzhalter 22">
            <a:extLst>
              <a:ext uri="{FF2B5EF4-FFF2-40B4-BE49-F238E27FC236}">
                <a16:creationId xmlns:a16="http://schemas.microsoft.com/office/drawing/2014/main" id="{A5302674-6573-4888-9BE2-7BF235C99174}"/>
              </a:ext>
            </a:extLst>
          </p:cNvPr>
          <p:cNvSpPr>
            <a:spLocks noGrp="1"/>
          </p:cNvSpPr>
          <p:nvPr>
            <p:ph type="sldNum" sz="quarter" idx="12"/>
          </p:nvPr>
        </p:nvSpPr>
        <p:spPr/>
        <p:txBody>
          <a:bodyPr/>
          <a:lstStyle/>
          <a:p>
            <a:fld id="{F3DBC6E1-2763-4A5F-8180-C8C5737E5CC5}" type="slidenum">
              <a:rPr lang="de-DE" smtClean="0"/>
              <a:t>11</a:t>
            </a:fld>
            <a:endParaRPr lang="de-DE"/>
          </a:p>
        </p:txBody>
      </p:sp>
    </p:spTree>
    <p:extLst>
      <p:ext uri="{BB962C8B-B14F-4D97-AF65-F5344CB8AC3E}">
        <p14:creationId xmlns:p14="http://schemas.microsoft.com/office/powerpoint/2010/main" val="1191024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E3F29-2E5C-4E35-A79A-1C936AD4878D}"/>
              </a:ext>
            </a:extLst>
          </p:cNvPr>
          <p:cNvSpPr>
            <a:spLocks noGrp="1"/>
          </p:cNvSpPr>
          <p:nvPr>
            <p:ph type="title"/>
          </p:nvPr>
        </p:nvSpPr>
        <p:spPr/>
        <p:txBody>
          <a:bodyPr/>
          <a:lstStyle/>
          <a:p>
            <a:r>
              <a:rPr lang="de-DE" dirty="0"/>
              <a:t>Darmverweilzeit von MP Fasern und Partikeln</a:t>
            </a:r>
          </a:p>
        </p:txBody>
      </p:sp>
      <p:sp>
        <p:nvSpPr>
          <p:cNvPr id="3" name="Inhaltsplatzhalter 2">
            <a:extLst>
              <a:ext uri="{FF2B5EF4-FFF2-40B4-BE49-F238E27FC236}">
                <a16:creationId xmlns:a16="http://schemas.microsoft.com/office/drawing/2014/main" id="{4C8F2BDB-215F-45B4-9CE1-5602558FC43E}"/>
              </a:ext>
            </a:extLst>
          </p:cNvPr>
          <p:cNvSpPr>
            <a:spLocks noGrp="1"/>
          </p:cNvSpPr>
          <p:nvPr>
            <p:ph idx="1"/>
          </p:nvPr>
        </p:nvSpPr>
        <p:spPr>
          <a:xfrm>
            <a:off x="838200" y="1825625"/>
            <a:ext cx="10666445" cy="4351338"/>
          </a:xfrm>
        </p:spPr>
        <p:txBody>
          <a:bodyPr/>
          <a:lstStyle/>
          <a:p>
            <a:pPr marL="0" indent="0">
              <a:buNone/>
            </a:pPr>
            <a:r>
              <a:rPr lang="de-DE" dirty="0"/>
              <a:t>Beobachtungen:</a:t>
            </a:r>
          </a:p>
          <a:p>
            <a:r>
              <a:rPr lang="de-DE" dirty="0"/>
              <a:t>Aufnahme von MP-Fasern und MP-Partikeln</a:t>
            </a:r>
          </a:p>
          <a:p>
            <a:r>
              <a:rPr lang="de-DE" dirty="0"/>
              <a:t>Abnahme des Darminhaltes → Ausscheidung hat stattgefunden</a:t>
            </a:r>
          </a:p>
          <a:p>
            <a:r>
              <a:rPr lang="de-DE" dirty="0"/>
              <a:t>kein Trend innerhalb der Segmente zu sehen</a:t>
            </a:r>
          </a:p>
          <a:p>
            <a:r>
              <a:rPr lang="de-DE" dirty="0"/>
              <a:t>kein Unterschied zwischen MP-Fasern und MP-Partikeln zu erkennen</a:t>
            </a:r>
          </a:p>
          <a:p>
            <a:r>
              <a:rPr lang="de-DE" dirty="0"/>
              <a:t>kein Einfluss auf Körperlänge und Verhalten</a:t>
            </a:r>
          </a:p>
        </p:txBody>
      </p:sp>
      <p:sp>
        <p:nvSpPr>
          <p:cNvPr id="18" name="Foliennummernplatzhalter 17">
            <a:extLst>
              <a:ext uri="{FF2B5EF4-FFF2-40B4-BE49-F238E27FC236}">
                <a16:creationId xmlns:a16="http://schemas.microsoft.com/office/drawing/2014/main" id="{C68218BC-3AE7-4579-A1A2-6338156D42ED}"/>
              </a:ext>
            </a:extLst>
          </p:cNvPr>
          <p:cNvSpPr>
            <a:spLocks noGrp="1"/>
          </p:cNvSpPr>
          <p:nvPr>
            <p:ph type="sldNum" sz="quarter" idx="12"/>
          </p:nvPr>
        </p:nvSpPr>
        <p:spPr/>
        <p:txBody>
          <a:bodyPr/>
          <a:lstStyle/>
          <a:p>
            <a:fld id="{F3DBC6E1-2763-4A5F-8180-C8C5737E5CC5}" type="slidenum">
              <a:rPr lang="de-DE" smtClean="0"/>
              <a:t>12</a:t>
            </a:fld>
            <a:endParaRPr lang="de-DE"/>
          </a:p>
        </p:txBody>
      </p:sp>
    </p:spTree>
    <p:extLst>
      <p:ext uri="{BB962C8B-B14F-4D97-AF65-F5344CB8AC3E}">
        <p14:creationId xmlns:p14="http://schemas.microsoft.com/office/powerpoint/2010/main" val="16576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5E497-DF75-4BAC-8E36-1FC6D44FE972}"/>
              </a:ext>
            </a:extLst>
          </p:cNvPr>
          <p:cNvSpPr>
            <a:spLocks noGrp="1"/>
          </p:cNvSpPr>
          <p:nvPr>
            <p:ph type="title"/>
          </p:nvPr>
        </p:nvSpPr>
        <p:spPr/>
        <p:txBody>
          <a:bodyPr/>
          <a:lstStyle/>
          <a:p>
            <a:r>
              <a:rPr lang="de-DE" dirty="0"/>
              <a:t>Einfluss unterschiedlicher Polymersorten</a:t>
            </a:r>
          </a:p>
        </p:txBody>
      </p:sp>
      <p:sp>
        <p:nvSpPr>
          <p:cNvPr id="3" name="Inhaltsplatzhalter 2">
            <a:extLst>
              <a:ext uri="{FF2B5EF4-FFF2-40B4-BE49-F238E27FC236}">
                <a16:creationId xmlns:a16="http://schemas.microsoft.com/office/drawing/2014/main" id="{186A29E8-D508-45A4-9DBE-859E1C52E8D4}"/>
              </a:ext>
            </a:extLst>
          </p:cNvPr>
          <p:cNvSpPr>
            <a:spLocks noGrp="1"/>
          </p:cNvSpPr>
          <p:nvPr>
            <p:ph idx="1"/>
          </p:nvPr>
        </p:nvSpPr>
        <p:spPr>
          <a:xfrm>
            <a:off x="838200" y="1825625"/>
            <a:ext cx="4880074" cy="4667250"/>
          </a:xfrm>
        </p:spPr>
        <p:txBody>
          <a:bodyPr>
            <a:normAutofit fontScale="92500" lnSpcReduction="10000"/>
          </a:bodyPr>
          <a:lstStyle/>
          <a:p>
            <a:r>
              <a:rPr lang="de-DE" dirty="0"/>
              <a:t>Eingesetzte Polymerarten:</a:t>
            </a:r>
          </a:p>
          <a:p>
            <a:pPr lvl="1">
              <a:buFont typeface="Symbol" panose="05050102010706020507" pitchFamily="18" charset="2"/>
              <a:buChar char="-"/>
            </a:pPr>
            <a:r>
              <a:rPr lang="de-DE" dirty="0"/>
              <a:t>synthetisch: PET, PAN</a:t>
            </a:r>
          </a:p>
          <a:p>
            <a:pPr lvl="1">
              <a:buFont typeface="Symbol" panose="05050102010706020507" pitchFamily="18" charset="2"/>
              <a:buChar char="-"/>
            </a:pPr>
            <a:r>
              <a:rPr lang="de-DE" dirty="0"/>
              <a:t>semi-synthetisch: Viskose</a:t>
            </a:r>
          </a:p>
          <a:p>
            <a:pPr lvl="1">
              <a:buFont typeface="Symbol" panose="05050102010706020507" pitchFamily="18" charset="2"/>
              <a:buChar char="-"/>
            </a:pPr>
            <a:r>
              <a:rPr lang="de-DE" dirty="0"/>
              <a:t>natürlich: Baumwolle</a:t>
            </a:r>
          </a:p>
          <a:p>
            <a:pPr marL="0" indent="0">
              <a:buNone/>
            </a:pPr>
            <a:r>
              <a:rPr lang="de-DE" sz="2400" dirty="0"/>
              <a:t>→ häufige Verwendung bei Textilien</a:t>
            </a:r>
          </a:p>
          <a:p>
            <a:endParaRPr lang="de-DE" dirty="0"/>
          </a:p>
          <a:p>
            <a:r>
              <a:rPr lang="de-DE" dirty="0"/>
              <a:t>Versuchsvorbereitungen:</a:t>
            </a:r>
          </a:p>
          <a:p>
            <a:pPr lvl="1">
              <a:buFont typeface="Symbol" panose="05050102010706020507" pitchFamily="18" charset="2"/>
              <a:buChar char="-"/>
            </a:pPr>
            <a:r>
              <a:rPr lang="de-DE" dirty="0"/>
              <a:t>Faserherstellung</a:t>
            </a:r>
          </a:p>
          <a:p>
            <a:pPr lvl="1">
              <a:buFont typeface="Symbol" panose="05050102010706020507" pitchFamily="18" charset="2"/>
              <a:buChar char="-"/>
            </a:pPr>
            <a:r>
              <a:rPr lang="de-DE" dirty="0"/>
              <a:t>Synchronisierung, Regeneration </a:t>
            </a:r>
          </a:p>
          <a:p>
            <a:pPr lvl="1">
              <a:buFont typeface="Symbol" panose="05050102010706020507" pitchFamily="18" charset="2"/>
              <a:buChar char="-"/>
            </a:pPr>
            <a:r>
              <a:rPr lang="de-DE" dirty="0"/>
              <a:t>Überführung in Versuchsbecken</a:t>
            </a:r>
          </a:p>
          <a:p>
            <a:pPr lvl="1">
              <a:buFont typeface="Symbol" panose="05050102010706020507" pitchFamily="18" charset="2"/>
              <a:buChar char="-"/>
            </a:pPr>
            <a:r>
              <a:rPr lang="de-DE" dirty="0"/>
              <a:t>Zugabe von MP</a:t>
            </a:r>
          </a:p>
          <a:p>
            <a:pPr lvl="1">
              <a:buFont typeface="Symbol" panose="05050102010706020507" pitchFamily="18" charset="2"/>
              <a:buChar char="-"/>
            </a:pPr>
            <a:r>
              <a:rPr lang="de-DE" dirty="0"/>
              <a:t>Kontrolle: ohne MP</a:t>
            </a:r>
          </a:p>
        </p:txBody>
      </p:sp>
      <p:pic>
        <p:nvPicPr>
          <p:cNvPr id="4" name="Grafik 3">
            <a:extLst>
              <a:ext uri="{FF2B5EF4-FFF2-40B4-BE49-F238E27FC236}">
                <a16:creationId xmlns:a16="http://schemas.microsoft.com/office/drawing/2014/main" id="{5221902D-64F8-4441-BECB-8E1675B52CAD}"/>
              </a:ext>
            </a:extLst>
          </p:cNvPr>
          <p:cNvPicPr>
            <a:picLocks noChangeAspect="1"/>
          </p:cNvPicPr>
          <p:nvPr/>
        </p:nvPicPr>
        <p:blipFill rotWithShape="1">
          <a:blip r:embed="rId2"/>
          <a:srcRect l="7601" t="8553" r="11918" b="3787"/>
          <a:stretch/>
        </p:blipFill>
        <p:spPr>
          <a:xfrm>
            <a:off x="6096000" y="3429000"/>
            <a:ext cx="5210175" cy="2952328"/>
          </a:xfrm>
          <a:prstGeom prst="rect">
            <a:avLst/>
          </a:prstGeom>
        </p:spPr>
      </p:pic>
      <p:sp>
        <p:nvSpPr>
          <p:cNvPr id="5" name="Inhaltsplatzhalter 2">
            <a:extLst>
              <a:ext uri="{FF2B5EF4-FFF2-40B4-BE49-F238E27FC236}">
                <a16:creationId xmlns:a16="http://schemas.microsoft.com/office/drawing/2014/main" id="{E9107F3D-0E25-48E9-B163-D681F5645146}"/>
              </a:ext>
            </a:extLst>
          </p:cNvPr>
          <p:cNvSpPr txBox="1">
            <a:spLocks/>
          </p:cNvSpPr>
          <p:nvPr/>
        </p:nvSpPr>
        <p:spPr>
          <a:xfrm>
            <a:off x="5718274" y="1825625"/>
            <a:ext cx="46863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00" dirty="0"/>
              <a:t>Versuchsdurchführung:</a:t>
            </a:r>
          </a:p>
          <a:p>
            <a:pPr lvl="1">
              <a:buFont typeface="Symbol" panose="05050102010706020507" pitchFamily="18" charset="2"/>
              <a:buChar char="-"/>
            </a:pPr>
            <a:r>
              <a:rPr lang="de-DE" sz="2200" dirty="0"/>
              <a:t>Laufzeit: 28 Tage</a:t>
            </a:r>
          </a:p>
          <a:p>
            <a:pPr lvl="1">
              <a:buFont typeface="Symbol" panose="05050102010706020507" pitchFamily="18" charset="2"/>
              <a:buChar char="-"/>
            </a:pPr>
            <a:r>
              <a:rPr lang="de-DE" sz="2200" dirty="0"/>
              <a:t>Beobachtung des Verhaltens</a:t>
            </a:r>
          </a:p>
          <a:p>
            <a:pPr lvl="1"/>
            <a:endParaRPr lang="de-DE" dirty="0"/>
          </a:p>
        </p:txBody>
      </p:sp>
      <p:sp>
        <p:nvSpPr>
          <p:cNvPr id="6" name="Foliennummernplatzhalter 5">
            <a:extLst>
              <a:ext uri="{FF2B5EF4-FFF2-40B4-BE49-F238E27FC236}">
                <a16:creationId xmlns:a16="http://schemas.microsoft.com/office/drawing/2014/main" id="{123E7057-6791-445D-9083-1A0A44129259}"/>
              </a:ext>
            </a:extLst>
          </p:cNvPr>
          <p:cNvSpPr>
            <a:spLocks noGrp="1"/>
          </p:cNvSpPr>
          <p:nvPr>
            <p:ph type="sldNum" sz="quarter" idx="12"/>
          </p:nvPr>
        </p:nvSpPr>
        <p:spPr/>
        <p:txBody>
          <a:bodyPr/>
          <a:lstStyle/>
          <a:p>
            <a:fld id="{F3DBC6E1-2763-4A5F-8180-C8C5737E5CC5}" type="slidenum">
              <a:rPr lang="de-DE" smtClean="0"/>
              <a:t>13</a:t>
            </a:fld>
            <a:endParaRPr lang="de-DE"/>
          </a:p>
        </p:txBody>
      </p:sp>
    </p:spTree>
    <p:extLst>
      <p:ext uri="{BB962C8B-B14F-4D97-AF65-F5344CB8AC3E}">
        <p14:creationId xmlns:p14="http://schemas.microsoft.com/office/powerpoint/2010/main" val="2962118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2BC00-60D3-4ED2-BC1C-077AD8522267}"/>
              </a:ext>
            </a:extLst>
          </p:cNvPr>
          <p:cNvSpPr>
            <a:spLocks noGrp="1"/>
          </p:cNvSpPr>
          <p:nvPr>
            <p:ph type="title"/>
          </p:nvPr>
        </p:nvSpPr>
        <p:spPr/>
        <p:txBody>
          <a:bodyPr/>
          <a:lstStyle/>
          <a:p>
            <a:r>
              <a:rPr lang="de-DE" dirty="0"/>
              <a:t>Einfluss unterschiedlicher Polymersorten</a:t>
            </a:r>
          </a:p>
        </p:txBody>
      </p:sp>
      <p:sp>
        <p:nvSpPr>
          <p:cNvPr id="3" name="Inhaltsplatzhalter 2">
            <a:extLst>
              <a:ext uri="{FF2B5EF4-FFF2-40B4-BE49-F238E27FC236}">
                <a16:creationId xmlns:a16="http://schemas.microsoft.com/office/drawing/2014/main" id="{6FF73EAB-F669-4FB4-9E1B-5B396F5ADE69}"/>
              </a:ext>
            </a:extLst>
          </p:cNvPr>
          <p:cNvSpPr>
            <a:spLocks noGrp="1"/>
          </p:cNvSpPr>
          <p:nvPr>
            <p:ph idx="1"/>
          </p:nvPr>
        </p:nvSpPr>
        <p:spPr/>
        <p:txBody>
          <a:bodyPr/>
          <a:lstStyle/>
          <a:p>
            <a:pPr marL="0" indent="0">
              <a:buNone/>
            </a:pPr>
            <a:r>
              <a:rPr lang="de-DE" dirty="0"/>
              <a:t>Beobachtete Kriterien:</a:t>
            </a:r>
          </a:p>
          <a:p>
            <a:pPr lvl="1">
              <a:buFont typeface="Symbol" panose="05050102010706020507" pitchFamily="18" charset="2"/>
              <a:buChar char="-"/>
            </a:pPr>
            <a:r>
              <a:rPr lang="de-DE" dirty="0"/>
              <a:t>Verhalten: Lichtempfindlichkeit, Motilität, </a:t>
            </a:r>
            <a:r>
              <a:rPr lang="de-DE" dirty="0" err="1"/>
              <a:t>Tendez</a:t>
            </a:r>
            <a:r>
              <a:rPr lang="de-DE" dirty="0"/>
              <a:t> sich </a:t>
            </a:r>
            <a:r>
              <a:rPr lang="de-DE" dirty="0" err="1"/>
              <a:t>eizugraben</a:t>
            </a:r>
            <a:r>
              <a:rPr lang="de-DE" dirty="0"/>
              <a:t>, Tendenz sich </a:t>
            </a:r>
            <a:r>
              <a:rPr lang="de-DE" dirty="0" err="1"/>
              <a:t>zusammenzuknäulen</a:t>
            </a:r>
            <a:endParaRPr lang="de-DE" dirty="0"/>
          </a:p>
          <a:p>
            <a:pPr lvl="1">
              <a:buFont typeface="Symbol" panose="05050102010706020507" pitchFamily="18" charset="2"/>
              <a:buChar char="-"/>
            </a:pPr>
            <a:r>
              <a:rPr lang="de-DE" dirty="0"/>
              <a:t>Reproduktion</a:t>
            </a:r>
          </a:p>
          <a:p>
            <a:pPr lvl="1">
              <a:buFont typeface="Symbol" panose="05050102010706020507" pitchFamily="18" charset="2"/>
              <a:buChar char="-"/>
            </a:pPr>
            <a:r>
              <a:rPr lang="de-DE" dirty="0"/>
              <a:t>Mortalität</a:t>
            </a:r>
          </a:p>
          <a:p>
            <a:pPr lvl="1">
              <a:buFont typeface="Symbol" panose="05050102010706020507" pitchFamily="18" charset="2"/>
              <a:buChar char="-"/>
            </a:pPr>
            <a:r>
              <a:rPr lang="de-DE" dirty="0"/>
              <a:t>Biomasse</a:t>
            </a:r>
          </a:p>
          <a:p>
            <a:pPr lvl="1">
              <a:buFont typeface="Symbol" panose="05050102010706020507" pitchFamily="18" charset="2"/>
              <a:buChar char="-"/>
            </a:pPr>
            <a:r>
              <a:rPr lang="de-DE" dirty="0"/>
              <a:t>Körperlänge</a:t>
            </a:r>
          </a:p>
        </p:txBody>
      </p:sp>
      <p:pic>
        <p:nvPicPr>
          <p:cNvPr id="5" name="Grafik 4" descr="Ein Bild, das drinnen, Getränk, orange enthält.&#10;&#10;Automatisch generierte Beschreibung">
            <a:extLst>
              <a:ext uri="{FF2B5EF4-FFF2-40B4-BE49-F238E27FC236}">
                <a16:creationId xmlns:a16="http://schemas.microsoft.com/office/drawing/2014/main" id="{A446E287-56E6-4591-9198-F3A373D8BD59}"/>
              </a:ext>
            </a:extLst>
          </p:cNvPr>
          <p:cNvPicPr>
            <a:picLocks noChangeAspect="1"/>
          </p:cNvPicPr>
          <p:nvPr/>
        </p:nvPicPr>
        <p:blipFill rotWithShape="1">
          <a:blip r:embed="rId2">
            <a:extLst>
              <a:ext uri="{28A0092B-C50C-407E-A947-70E740481C1C}">
                <a14:useLocalDpi xmlns:a14="http://schemas.microsoft.com/office/drawing/2010/main" val="0"/>
              </a:ext>
            </a:extLst>
          </a:blip>
          <a:srcRect t="20538" r="7234"/>
          <a:stretch/>
        </p:blipFill>
        <p:spPr>
          <a:xfrm>
            <a:off x="5997575" y="2838449"/>
            <a:ext cx="5984875" cy="3844925"/>
          </a:xfrm>
          <a:prstGeom prst="rect">
            <a:avLst/>
          </a:prstGeom>
        </p:spPr>
      </p:pic>
      <p:sp>
        <p:nvSpPr>
          <p:cNvPr id="6" name="Foliennummernplatzhalter 5">
            <a:extLst>
              <a:ext uri="{FF2B5EF4-FFF2-40B4-BE49-F238E27FC236}">
                <a16:creationId xmlns:a16="http://schemas.microsoft.com/office/drawing/2014/main" id="{67C4F088-64BE-4557-A372-E46198072327}"/>
              </a:ext>
            </a:extLst>
          </p:cNvPr>
          <p:cNvSpPr>
            <a:spLocks noGrp="1"/>
          </p:cNvSpPr>
          <p:nvPr>
            <p:ph type="sldNum" sz="quarter" idx="12"/>
          </p:nvPr>
        </p:nvSpPr>
        <p:spPr/>
        <p:txBody>
          <a:bodyPr/>
          <a:lstStyle/>
          <a:p>
            <a:fld id="{F3DBC6E1-2763-4A5F-8180-C8C5737E5CC5}" type="slidenum">
              <a:rPr lang="de-DE" smtClean="0"/>
              <a:t>14</a:t>
            </a:fld>
            <a:endParaRPr lang="de-DE"/>
          </a:p>
        </p:txBody>
      </p:sp>
      <p:sp>
        <p:nvSpPr>
          <p:cNvPr id="7" name="Textfeld 6">
            <a:extLst>
              <a:ext uri="{FF2B5EF4-FFF2-40B4-BE49-F238E27FC236}">
                <a16:creationId xmlns:a16="http://schemas.microsoft.com/office/drawing/2014/main" id="{2C683227-9A59-499F-BB81-CEF2752F4EA3}"/>
              </a:ext>
            </a:extLst>
          </p:cNvPr>
          <p:cNvSpPr txBox="1"/>
          <p:nvPr/>
        </p:nvSpPr>
        <p:spPr>
          <a:xfrm>
            <a:off x="5997575" y="2800348"/>
            <a:ext cx="3573710" cy="307777"/>
          </a:xfrm>
          <a:prstGeom prst="rect">
            <a:avLst/>
          </a:prstGeom>
          <a:noFill/>
        </p:spPr>
        <p:txBody>
          <a:bodyPr wrap="square" rtlCol="0">
            <a:spAutoFit/>
          </a:bodyPr>
          <a:lstStyle/>
          <a:p>
            <a:r>
              <a:rPr lang="de-DE" sz="1400" dirty="0"/>
              <a:t>zusammengeknäulte Glanzwürmer</a:t>
            </a:r>
          </a:p>
        </p:txBody>
      </p:sp>
    </p:spTree>
    <p:extLst>
      <p:ext uri="{BB962C8B-B14F-4D97-AF65-F5344CB8AC3E}">
        <p14:creationId xmlns:p14="http://schemas.microsoft.com/office/powerpoint/2010/main" val="307612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2BC00-60D3-4ED2-BC1C-077AD8522267}"/>
              </a:ext>
            </a:extLst>
          </p:cNvPr>
          <p:cNvSpPr>
            <a:spLocks noGrp="1"/>
          </p:cNvSpPr>
          <p:nvPr>
            <p:ph type="title"/>
          </p:nvPr>
        </p:nvSpPr>
        <p:spPr/>
        <p:txBody>
          <a:bodyPr/>
          <a:lstStyle/>
          <a:p>
            <a:r>
              <a:rPr lang="de-DE" dirty="0"/>
              <a:t>Einfluss unterschiedlicher Polymersorten</a:t>
            </a:r>
          </a:p>
        </p:txBody>
      </p:sp>
      <p:sp>
        <p:nvSpPr>
          <p:cNvPr id="3" name="Inhaltsplatzhalter 2">
            <a:extLst>
              <a:ext uri="{FF2B5EF4-FFF2-40B4-BE49-F238E27FC236}">
                <a16:creationId xmlns:a16="http://schemas.microsoft.com/office/drawing/2014/main" id="{6FF73EAB-F669-4FB4-9E1B-5B396F5ADE69}"/>
              </a:ext>
            </a:extLst>
          </p:cNvPr>
          <p:cNvSpPr>
            <a:spLocks noGrp="1"/>
          </p:cNvSpPr>
          <p:nvPr>
            <p:ph idx="1"/>
          </p:nvPr>
        </p:nvSpPr>
        <p:spPr/>
        <p:txBody>
          <a:bodyPr/>
          <a:lstStyle/>
          <a:p>
            <a:pPr marL="0" indent="0">
              <a:buNone/>
            </a:pPr>
            <a:r>
              <a:rPr lang="de-DE" dirty="0"/>
              <a:t>Ergebnisse:</a:t>
            </a:r>
          </a:p>
          <a:p>
            <a:pPr lvl="1">
              <a:buFont typeface="Symbol" panose="05050102010706020507" pitchFamily="18" charset="2"/>
              <a:buChar char="-"/>
            </a:pPr>
            <a:r>
              <a:rPr lang="de-DE" dirty="0"/>
              <a:t>keine Veränderungen im Verhalten zu erkennen</a:t>
            </a:r>
          </a:p>
          <a:p>
            <a:pPr lvl="1">
              <a:buFont typeface="Symbol" panose="05050102010706020507" pitchFamily="18" charset="2"/>
              <a:buChar char="-"/>
            </a:pPr>
            <a:r>
              <a:rPr lang="de-DE" dirty="0"/>
              <a:t>keine Veränderungen in Reproduktion, Mortalität, Biomasse und Körperlänge im Vergleich zur Kontrollgruppe</a:t>
            </a:r>
            <a:br>
              <a:rPr lang="de-DE" dirty="0"/>
            </a:br>
            <a:r>
              <a:rPr lang="de-DE" dirty="0"/>
              <a:t>→ keine chronischen Effekte nachweisbar</a:t>
            </a:r>
          </a:p>
          <a:p>
            <a:pPr lvl="1">
              <a:buFont typeface="Symbol" panose="05050102010706020507" pitchFamily="18" charset="2"/>
              <a:buChar char="-"/>
            </a:pPr>
            <a:r>
              <a:rPr lang="de-DE" dirty="0"/>
              <a:t>Aufnahme von Fasern wurde nachgewiesen</a:t>
            </a:r>
          </a:p>
          <a:p>
            <a:pPr lvl="1">
              <a:buFont typeface="Symbol" panose="05050102010706020507" pitchFamily="18" charset="2"/>
              <a:buChar char="-"/>
            </a:pPr>
            <a:r>
              <a:rPr lang="de-DE" dirty="0"/>
              <a:t>mit zunehmender Faserkonzentration wurden mehr Fasern aufgenommen</a:t>
            </a:r>
          </a:p>
          <a:p>
            <a:pPr lvl="1">
              <a:buFont typeface="Symbol" panose="05050102010706020507" pitchFamily="18" charset="2"/>
              <a:buChar char="-"/>
            </a:pPr>
            <a:r>
              <a:rPr lang="de-DE" dirty="0"/>
              <a:t>keine Präferenz zwischen unterschiedlichen Polymersorten</a:t>
            </a:r>
          </a:p>
          <a:p>
            <a:pPr lvl="1">
              <a:buFont typeface="Symbol" panose="05050102010706020507" pitchFamily="18" charset="2"/>
              <a:buChar char="-"/>
            </a:pPr>
            <a:endParaRPr lang="de-DE" dirty="0"/>
          </a:p>
          <a:p>
            <a:pPr marL="457200" lvl="1" indent="0">
              <a:buNone/>
            </a:pPr>
            <a:endParaRPr lang="de-DE" dirty="0"/>
          </a:p>
        </p:txBody>
      </p:sp>
      <p:sp>
        <p:nvSpPr>
          <p:cNvPr id="4" name="Foliennummernplatzhalter 3">
            <a:extLst>
              <a:ext uri="{FF2B5EF4-FFF2-40B4-BE49-F238E27FC236}">
                <a16:creationId xmlns:a16="http://schemas.microsoft.com/office/drawing/2014/main" id="{AF153758-82B2-4D16-A50C-4B4398F6435A}"/>
              </a:ext>
            </a:extLst>
          </p:cNvPr>
          <p:cNvSpPr>
            <a:spLocks noGrp="1"/>
          </p:cNvSpPr>
          <p:nvPr>
            <p:ph type="sldNum" sz="quarter" idx="12"/>
          </p:nvPr>
        </p:nvSpPr>
        <p:spPr/>
        <p:txBody>
          <a:bodyPr/>
          <a:lstStyle/>
          <a:p>
            <a:fld id="{F3DBC6E1-2763-4A5F-8180-C8C5737E5CC5}" type="slidenum">
              <a:rPr lang="de-DE" smtClean="0"/>
              <a:t>15</a:t>
            </a:fld>
            <a:endParaRPr lang="de-DE"/>
          </a:p>
        </p:txBody>
      </p:sp>
    </p:spTree>
    <p:extLst>
      <p:ext uri="{BB962C8B-B14F-4D97-AF65-F5344CB8AC3E}">
        <p14:creationId xmlns:p14="http://schemas.microsoft.com/office/powerpoint/2010/main" val="1371129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B995D-53E0-4710-8A78-AE17FB63E26F}"/>
              </a:ext>
            </a:extLst>
          </p:cNvPr>
          <p:cNvSpPr>
            <a:spLocks noGrp="1"/>
          </p:cNvSpPr>
          <p:nvPr>
            <p:ph type="title"/>
          </p:nvPr>
        </p:nvSpPr>
        <p:spPr/>
        <p:txBody>
          <a:bodyPr/>
          <a:lstStyle/>
          <a:p>
            <a:r>
              <a:rPr lang="de-DE" dirty="0"/>
              <a:t>Fazit</a:t>
            </a:r>
          </a:p>
        </p:txBody>
      </p:sp>
      <p:sp>
        <p:nvSpPr>
          <p:cNvPr id="3" name="Inhaltsplatzhalter 2">
            <a:extLst>
              <a:ext uri="{FF2B5EF4-FFF2-40B4-BE49-F238E27FC236}">
                <a16:creationId xmlns:a16="http://schemas.microsoft.com/office/drawing/2014/main" id="{8F3AAFCB-F7A0-4D2E-B55D-2558A206BE29}"/>
              </a:ext>
            </a:extLst>
          </p:cNvPr>
          <p:cNvSpPr>
            <a:spLocks noGrp="1"/>
          </p:cNvSpPr>
          <p:nvPr>
            <p:ph idx="1"/>
          </p:nvPr>
        </p:nvSpPr>
        <p:spPr>
          <a:xfrm>
            <a:off x="838200" y="1526796"/>
            <a:ext cx="10515600" cy="4650167"/>
          </a:xfrm>
        </p:spPr>
        <p:txBody>
          <a:bodyPr/>
          <a:lstStyle/>
          <a:p>
            <a:r>
              <a:rPr lang="de-DE" dirty="0"/>
              <a:t>Darmverweilzeit MP Fasern/Fragmente:</a:t>
            </a:r>
          </a:p>
          <a:p>
            <a:pPr lvl="1">
              <a:buFont typeface="Symbol" panose="05050102010706020507" pitchFamily="18" charset="2"/>
              <a:buChar char="-"/>
            </a:pPr>
            <a:r>
              <a:rPr lang="de-DE" dirty="0"/>
              <a:t>kein Unterschied erkennbar</a:t>
            </a:r>
          </a:p>
          <a:p>
            <a:r>
              <a:rPr lang="de-DE" dirty="0"/>
              <a:t>Langzeitversuch mit MP-Fasern: </a:t>
            </a:r>
          </a:p>
          <a:p>
            <a:pPr lvl="1">
              <a:buFont typeface="Symbol" panose="05050102010706020507" pitchFamily="18" charset="2"/>
              <a:buChar char="-"/>
            </a:pPr>
            <a:r>
              <a:rPr lang="de-DE" dirty="0"/>
              <a:t>keine </a:t>
            </a:r>
            <a:r>
              <a:rPr lang="de-DE" dirty="0" err="1"/>
              <a:t>chornischen</a:t>
            </a:r>
            <a:r>
              <a:rPr lang="de-DE" dirty="0"/>
              <a:t> Effekte erkennbar</a:t>
            </a:r>
          </a:p>
          <a:p>
            <a:pPr lvl="1">
              <a:buFont typeface="Symbol" panose="05050102010706020507" pitchFamily="18" charset="2"/>
              <a:buChar char="-"/>
            </a:pPr>
            <a:r>
              <a:rPr lang="de-DE" dirty="0"/>
              <a:t>keine Unterschiede bei unterschiedlichen Polymersorten erkennbar</a:t>
            </a:r>
          </a:p>
          <a:p>
            <a:r>
              <a:rPr lang="de-DE" dirty="0"/>
              <a:t>durch </a:t>
            </a:r>
            <a:r>
              <a:rPr lang="de-DE" dirty="0" err="1"/>
              <a:t>unselektives</a:t>
            </a:r>
            <a:r>
              <a:rPr lang="de-DE" dirty="0"/>
              <a:t> Fressverhalten, womöglich auch schnelle Ausscheidung von </a:t>
            </a:r>
            <a:r>
              <a:rPr lang="de-DE" dirty="0" err="1"/>
              <a:t>unverdaubarem</a:t>
            </a:r>
            <a:r>
              <a:rPr lang="de-DE" dirty="0"/>
              <a:t> Material</a:t>
            </a:r>
          </a:p>
          <a:p>
            <a:r>
              <a:rPr lang="de-DE" dirty="0"/>
              <a:t>Ausblick:</a:t>
            </a:r>
          </a:p>
          <a:p>
            <a:pPr lvl="1">
              <a:buFont typeface="Symbol" panose="05050102010706020507" pitchFamily="18" charset="2"/>
              <a:buChar char="-"/>
            </a:pPr>
            <a:r>
              <a:rPr lang="de-DE" dirty="0"/>
              <a:t>Untersuchung der Stresshormone und Energiereserven könnten tiefere Einblick in die Folgen der Aufnahme von MP geben</a:t>
            </a:r>
          </a:p>
        </p:txBody>
      </p:sp>
      <p:sp>
        <p:nvSpPr>
          <p:cNvPr id="4" name="Foliennummernplatzhalter 3">
            <a:extLst>
              <a:ext uri="{FF2B5EF4-FFF2-40B4-BE49-F238E27FC236}">
                <a16:creationId xmlns:a16="http://schemas.microsoft.com/office/drawing/2014/main" id="{D2FA2481-DFCB-4FFE-BCDF-98CA5AC55DA2}"/>
              </a:ext>
            </a:extLst>
          </p:cNvPr>
          <p:cNvSpPr>
            <a:spLocks noGrp="1"/>
          </p:cNvSpPr>
          <p:nvPr>
            <p:ph type="sldNum" sz="quarter" idx="12"/>
          </p:nvPr>
        </p:nvSpPr>
        <p:spPr/>
        <p:txBody>
          <a:bodyPr/>
          <a:lstStyle/>
          <a:p>
            <a:fld id="{F3DBC6E1-2763-4A5F-8180-C8C5737E5CC5}" type="slidenum">
              <a:rPr lang="de-DE" smtClean="0"/>
              <a:t>16</a:t>
            </a:fld>
            <a:endParaRPr lang="de-DE"/>
          </a:p>
        </p:txBody>
      </p:sp>
    </p:spTree>
    <p:extLst>
      <p:ext uri="{BB962C8B-B14F-4D97-AF65-F5344CB8AC3E}">
        <p14:creationId xmlns:p14="http://schemas.microsoft.com/office/powerpoint/2010/main" val="398361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82037-855E-42E9-851F-CBF1448AFF11}"/>
              </a:ext>
            </a:extLst>
          </p:cNvPr>
          <p:cNvSpPr>
            <a:spLocks noGrp="1"/>
          </p:cNvSpPr>
          <p:nvPr>
            <p:ph type="title"/>
          </p:nvPr>
        </p:nvSpPr>
        <p:spPr/>
        <p:txBody>
          <a:bodyPr/>
          <a:lstStyle/>
          <a:p>
            <a:r>
              <a:rPr lang="de-DE" dirty="0"/>
              <a:t>Mikroplastik (MP)</a:t>
            </a:r>
          </a:p>
        </p:txBody>
      </p:sp>
      <p:sp>
        <p:nvSpPr>
          <p:cNvPr id="3" name="Inhaltsplatzhalter 2">
            <a:extLst>
              <a:ext uri="{FF2B5EF4-FFF2-40B4-BE49-F238E27FC236}">
                <a16:creationId xmlns:a16="http://schemas.microsoft.com/office/drawing/2014/main" id="{AC12A1CF-52F0-4FBB-A265-0CFF9EAD0879}"/>
              </a:ext>
            </a:extLst>
          </p:cNvPr>
          <p:cNvSpPr>
            <a:spLocks noGrp="1"/>
          </p:cNvSpPr>
          <p:nvPr>
            <p:ph idx="1"/>
          </p:nvPr>
        </p:nvSpPr>
        <p:spPr>
          <a:xfrm>
            <a:off x="838200" y="1825625"/>
            <a:ext cx="7288764" cy="4667250"/>
          </a:xfrm>
        </p:spPr>
        <p:txBody>
          <a:bodyPr>
            <a:normAutofit/>
          </a:bodyPr>
          <a:lstStyle/>
          <a:p>
            <a:r>
              <a:rPr lang="de-DE" dirty="0"/>
              <a:t>Was ist Mikroplastik?</a:t>
            </a:r>
          </a:p>
          <a:p>
            <a:pPr lvl="1">
              <a:buFont typeface="Symbol" panose="05050102010706020507" pitchFamily="18" charset="2"/>
              <a:buChar char="-"/>
            </a:pPr>
            <a:r>
              <a:rPr lang="de-DE" dirty="0"/>
              <a:t>Plastikpartikel &lt; 5 mm</a:t>
            </a:r>
          </a:p>
          <a:p>
            <a:pPr lvl="1">
              <a:buFont typeface="Symbol" panose="05050102010706020507" pitchFamily="18" charset="2"/>
              <a:buChar char="-"/>
            </a:pPr>
            <a:endParaRPr lang="de-DE" dirty="0"/>
          </a:p>
          <a:p>
            <a:r>
              <a:rPr lang="de-DE" dirty="0"/>
              <a:t>Wie entsteht Mikroplastik?</a:t>
            </a:r>
          </a:p>
          <a:p>
            <a:pPr lvl="1">
              <a:buFont typeface="Symbol" panose="05050102010706020507" pitchFamily="18" charset="2"/>
              <a:buChar char="-"/>
            </a:pPr>
            <a:r>
              <a:rPr lang="de-DE" dirty="0"/>
              <a:t>primäres MP: </a:t>
            </a:r>
            <a:br>
              <a:rPr lang="de-DE" dirty="0"/>
            </a:br>
            <a:r>
              <a:rPr lang="de-DE" dirty="0"/>
              <a:t>wird in der entsprechenden Größe hergestellt (z.B. </a:t>
            </a:r>
            <a:r>
              <a:rPr lang="de-DE" dirty="0" err="1"/>
              <a:t>Abrasionsmittel</a:t>
            </a:r>
            <a:r>
              <a:rPr lang="de-DE" dirty="0"/>
              <a:t> in Peeling, Scheuermilch, etc.)</a:t>
            </a:r>
          </a:p>
          <a:p>
            <a:pPr lvl="1">
              <a:buFont typeface="Symbol" panose="05050102010706020507" pitchFamily="18" charset="2"/>
              <a:buChar char="-"/>
            </a:pPr>
            <a:r>
              <a:rPr lang="de-DE" dirty="0"/>
              <a:t>sekundäres MP:</a:t>
            </a:r>
            <a:br>
              <a:rPr lang="de-DE" dirty="0"/>
            </a:br>
            <a:r>
              <a:rPr lang="de-DE" dirty="0"/>
              <a:t>Zerkleinerung von großem Plastik durch physikalische, chemische oder biologische Einflüsse (Bsp. Sonneneinstrahlung, Einwirkung von Wellen)</a:t>
            </a:r>
          </a:p>
        </p:txBody>
      </p:sp>
      <p:pic>
        <p:nvPicPr>
          <p:cNvPr id="6" name="Grafik 5">
            <a:extLst>
              <a:ext uri="{FF2B5EF4-FFF2-40B4-BE49-F238E27FC236}">
                <a16:creationId xmlns:a16="http://schemas.microsoft.com/office/drawing/2014/main" id="{C4D075F5-64A8-4D5C-A29C-3EB5F83D1CD1}"/>
              </a:ext>
            </a:extLst>
          </p:cNvPr>
          <p:cNvPicPr>
            <a:picLocks noChangeAspect="1"/>
          </p:cNvPicPr>
          <p:nvPr/>
        </p:nvPicPr>
        <p:blipFill rotWithShape="1">
          <a:blip r:embed="rId2"/>
          <a:srcRect l="25971"/>
          <a:stretch/>
        </p:blipFill>
        <p:spPr>
          <a:xfrm>
            <a:off x="8126964" y="0"/>
            <a:ext cx="5660571" cy="6858000"/>
          </a:xfrm>
          <a:prstGeom prst="rect">
            <a:avLst/>
          </a:prstGeom>
          <a:ln w="127000" cap="sq">
            <a:noFill/>
            <a:miter lim="800000"/>
          </a:ln>
          <a:effectLst>
            <a:outerShdw blurRad="57150" dist="50800" dir="2700000" algn="tl" rotWithShape="0">
              <a:srgbClr val="000000">
                <a:alpha val="40000"/>
              </a:srgbClr>
            </a:outerShdw>
          </a:effectLst>
        </p:spPr>
      </p:pic>
      <p:sp>
        <p:nvSpPr>
          <p:cNvPr id="7" name="Textfeld 6">
            <a:extLst>
              <a:ext uri="{FF2B5EF4-FFF2-40B4-BE49-F238E27FC236}">
                <a16:creationId xmlns:a16="http://schemas.microsoft.com/office/drawing/2014/main" id="{B878E3D1-8CF7-4720-B786-2A6F1B4A4615}"/>
              </a:ext>
            </a:extLst>
          </p:cNvPr>
          <p:cNvSpPr txBox="1"/>
          <p:nvPr/>
        </p:nvSpPr>
        <p:spPr>
          <a:xfrm>
            <a:off x="8126964" y="6534835"/>
            <a:ext cx="1770613" cy="323165"/>
          </a:xfrm>
          <a:prstGeom prst="rect">
            <a:avLst/>
          </a:prstGeom>
          <a:noFill/>
        </p:spPr>
        <p:txBody>
          <a:bodyPr wrap="none" rtlCol="0">
            <a:spAutoFit/>
          </a:bodyPr>
          <a:lstStyle/>
          <a:p>
            <a:r>
              <a:rPr lang="de-DE" sz="1500" dirty="0">
                <a:solidFill>
                  <a:schemeClr val="bg1"/>
                </a:solidFill>
              </a:rPr>
              <a:t>© Christian </a:t>
            </a:r>
            <a:r>
              <a:rPr lang="de-DE" sz="1500" dirty="0" err="1">
                <a:solidFill>
                  <a:schemeClr val="bg1"/>
                </a:solidFill>
              </a:rPr>
              <a:t>Laforsch</a:t>
            </a:r>
            <a:endParaRPr lang="de-DE" sz="1500" dirty="0">
              <a:solidFill>
                <a:schemeClr val="bg1"/>
              </a:solidFill>
            </a:endParaRPr>
          </a:p>
        </p:txBody>
      </p:sp>
      <p:sp>
        <p:nvSpPr>
          <p:cNvPr id="8" name="Foliennummernplatzhalter 7">
            <a:extLst>
              <a:ext uri="{FF2B5EF4-FFF2-40B4-BE49-F238E27FC236}">
                <a16:creationId xmlns:a16="http://schemas.microsoft.com/office/drawing/2014/main" id="{317C9BC9-01F7-4BE5-9BFB-836369536C9B}"/>
              </a:ext>
            </a:extLst>
          </p:cNvPr>
          <p:cNvSpPr>
            <a:spLocks noGrp="1"/>
          </p:cNvSpPr>
          <p:nvPr>
            <p:ph type="sldNum" sz="quarter" idx="12"/>
          </p:nvPr>
        </p:nvSpPr>
        <p:spPr/>
        <p:txBody>
          <a:bodyPr/>
          <a:lstStyle/>
          <a:p>
            <a:fld id="{F3DBC6E1-2763-4A5F-8180-C8C5737E5CC5}" type="slidenum">
              <a:rPr lang="de-DE" smtClean="0"/>
              <a:t>2</a:t>
            </a:fld>
            <a:endParaRPr lang="de-DE"/>
          </a:p>
        </p:txBody>
      </p:sp>
    </p:spTree>
    <p:extLst>
      <p:ext uri="{BB962C8B-B14F-4D97-AF65-F5344CB8AC3E}">
        <p14:creationId xmlns:p14="http://schemas.microsoft.com/office/powerpoint/2010/main" val="3226767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ussdiagramm: Verbinder 31">
            <a:extLst>
              <a:ext uri="{FF2B5EF4-FFF2-40B4-BE49-F238E27FC236}">
                <a16:creationId xmlns:a16="http://schemas.microsoft.com/office/drawing/2014/main" id="{BDB63C45-604A-468B-A1B7-983423E45B0A}"/>
              </a:ext>
            </a:extLst>
          </p:cNvPr>
          <p:cNvSpPr/>
          <p:nvPr/>
        </p:nvSpPr>
        <p:spPr>
          <a:xfrm>
            <a:off x="8266153" y="968177"/>
            <a:ext cx="3806890" cy="3559578"/>
          </a:xfrm>
          <a:prstGeom prst="flowChartConnector">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D582037-855E-42E9-851F-CBF1448AFF11}"/>
              </a:ext>
            </a:extLst>
          </p:cNvPr>
          <p:cNvSpPr>
            <a:spLocks noGrp="1"/>
          </p:cNvSpPr>
          <p:nvPr>
            <p:ph type="title"/>
          </p:nvPr>
        </p:nvSpPr>
        <p:spPr/>
        <p:txBody>
          <a:bodyPr/>
          <a:lstStyle/>
          <a:p>
            <a:r>
              <a:rPr lang="de-DE" dirty="0"/>
              <a:t>Mikroplastik (MP)</a:t>
            </a:r>
          </a:p>
        </p:txBody>
      </p:sp>
      <p:sp>
        <p:nvSpPr>
          <p:cNvPr id="3" name="Inhaltsplatzhalter 2">
            <a:extLst>
              <a:ext uri="{FF2B5EF4-FFF2-40B4-BE49-F238E27FC236}">
                <a16:creationId xmlns:a16="http://schemas.microsoft.com/office/drawing/2014/main" id="{AC12A1CF-52F0-4FBB-A265-0CFF9EAD0879}"/>
              </a:ext>
            </a:extLst>
          </p:cNvPr>
          <p:cNvSpPr>
            <a:spLocks noGrp="1"/>
          </p:cNvSpPr>
          <p:nvPr>
            <p:ph idx="1"/>
          </p:nvPr>
        </p:nvSpPr>
        <p:spPr>
          <a:xfrm>
            <a:off x="838199" y="1825624"/>
            <a:ext cx="9919997" cy="4845763"/>
          </a:xfrm>
        </p:spPr>
        <p:txBody>
          <a:bodyPr>
            <a:normAutofit lnSpcReduction="10000"/>
          </a:bodyPr>
          <a:lstStyle/>
          <a:p>
            <a:r>
              <a:rPr lang="de-DE" dirty="0"/>
              <a:t>Wie gelangt Mikroplastik in die Umwelt?</a:t>
            </a:r>
          </a:p>
          <a:p>
            <a:pPr lvl="1">
              <a:buFont typeface="Symbol" panose="05050102010706020507" pitchFamily="18" charset="2"/>
              <a:buChar char="-"/>
            </a:pPr>
            <a:r>
              <a:rPr lang="de-DE" dirty="0"/>
              <a:t>es gibt viele Möglichkeiten und Quellen… </a:t>
            </a:r>
          </a:p>
          <a:p>
            <a:pPr lvl="1">
              <a:buFont typeface="Symbol" panose="05050102010706020507" pitchFamily="18" charset="2"/>
              <a:buChar char="-"/>
            </a:pPr>
            <a:r>
              <a:rPr lang="de-DE" dirty="0" err="1"/>
              <a:t>Bsp</a:t>
            </a:r>
            <a:r>
              <a:rPr lang="de-DE" dirty="0"/>
              <a:t>: Entsorgung in die Umwelt, Faserabrieb beim </a:t>
            </a:r>
            <a:br>
              <a:rPr lang="de-DE" dirty="0"/>
            </a:br>
            <a:r>
              <a:rPr lang="de-DE" dirty="0"/>
              <a:t>Wäschewaschen, Abrieb von Reifen, …</a:t>
            </a:r>
          </a:p>
          <a:p>
            <a:pPr lvl="1">
              <a:buFont typeface="Symbol" panose="05050102010706020507" pitchFamily="18" charset="2"/>
              <a:buChar char="-"/>
            </a:pPr>
            <a:r>
              <a:rPr lang="de-DE" dirty="0"/>
              <a:t>inzwischen ist MP in allen Umweltkompartimenten </a:t>
            </a:r>
            <a:br>
              <a:rPr lang="de-DE" dirty="0"/>
            </a:br>
            <a:r>
              <a:rPr lang="de-DE" dirty="0"/>
              <a:t>zu finden (Wasser, Boden, Luft) </a:t>
            </a:r>
          </a:p>
          <a:p>
            <a:pPr lvl="1">
              <a:buFont typeface="Symbol" panose="05050102010706020507" pitchFamily="18" charset="2"/>
              <a:buChar char="-"/>
            </a:pPr>
            <a:endParaRPr lang="de-DE" dirty="0"/>
          </a:p>
          <a:p>
            <a:pPr lvl="1">
              <a:buFont typeface="Symbol" panose="05050102010706020507" pitchFamily="18" charset="2"/>
              <a:buChar char="-"/>
            </a:pPr>
            <a:endParaRPr lang="de-DE" dirty="0"/>
          </a:p>
          <a:p>
            <a:r>
              <a:rPr lang="de-DE" dirty="0"/>
              <a:t>Warum ist Mikroplastik schädlich?</a:t>
            </a:r>
          </a:p>
          <a:p>
            <a:pPr lvl="1">
              <a:buFont typeface="Symbol" panose="05050102010706020507" pitchFamily="18" charset="2"/>
              <a:buChar char="-"/>
            </a:pPr>
            <a:r>
              <a:rPr lang="de-DE" dirty="0"/>
              <a:t>sehr langsamer Abbau von Plastik in der Umwelt </a:t>
            </a:r>
            <a:br>
              <a:rPr lang="de-DE" dirty="0"/>
            </a:br>
            <a:r>
              <a:rPr lang="de-DE" dirty="0"/>
              <a:t>→ lange Verweilzeit in der Umwelt</a:t>
            </a:r>
          </a:p>
          <a:p>
            <a:pPr lvl="1">
              <a:buFont typeface="Symbol" panose="05050102010706020507" pitchFamily="18" charset="2"/>
              <a:buChar char="-"/>
            </a:pPr>
            <a:r>
              <a:rPr lang="de-DE" dirty="0"/>
              <a:t>wird von vielen Organismen aufgenommen </a:t>
            </a:r>
            <a:br>
              <a:rPr lang="de-DE" dirty="0"/>
            </a:br>
            <a:r>
              <a:rPr lang="de-DE" dirty="0"/>
              <a:t>→ Effekte unbekannt</a:t>
            </a:r>
          </a:p>
        </p:txBody>
      </p:sp>
      <p:sp>
        <p:nvSpPr>
          <p:cNvPr id="5" name="Foliennummernplatzhalter 4">
            <a:extLst>
              <a:ext uri="{FF2B5EF4-FFF2-40B4-BE49-F238E27FC236}">
                <a16:creationId xmlns:a16="http://schemas.microsoft.com/office/drawing/2014/main" id="{BFF17797-0483-4F24-B394-3A3B3E083728}"/>
              </a:ext>
            </a:extLst>
          </p:cNvPr>
          <p:cNvSpPr>
            <a:spLocks noGrp="1"/>
          </p:cNvSpPr>
          <p:nvPr>
            <p:ph type="sldNum" sz="quarter" idx="12"/>
          </p:nvPr>
        </p:nvSpPr>
        <p:spPr/>
        <p:txBody>
          <a:bodyPr/>
          <a:lstStyle/>
          <a:p>
            <a:fld id="{F3DBC6E1-2763-4A5F-8180-C8C5737E5CC5}" type="slidenum">
              <a:rPr lang="de-DE" smtClean="0"/>
              <a:t>3</a:t>
            </a:fld>
            <a:endParaRPr lang="de-DE"/>
          </a:p>
        </p:txBody>
      </p:sp>
      <p:grpSp>
        <p:nvGrpSpPr>
          <p:cNvPr id="26" name="Gruppieren 25">
            <a:extLst>
              <a:ext uri="{FF2B5EF4-FFF2-40B4-BE49-F238E27FC236}">
                <a16:creationId xmlns:a16="http://schemas.microsoft.com/office/drawing/2014/main" id="{D8895E28-FD14-496F-8D57-C51A87191E8F}"/>
              </a:ext>
            </a:extLst>
          </p:cNvPr>
          <p:cNvGrpSpPr/>
          <p:nvPr/>
        </p:nvGrpSpPr>
        <p:grpSpPr>
          <a:xfrm>
            <a:off x="8388221" y="857235"/>
            <a:ext cx="3562755" cy="3166284"/>
            <a:chOff x="8279934" y="877078"/>
            <a:chExt cx="4105503" cy="3783983"/>
          </a:xfrm>
        </p:grpSpPr>
        <p:graphicFrame>
          <p:nvGraphicFramePr>
            <p:cNvPr id="23" name="Diagramm 22">
              <a:extLst>
                <a:ext uri="{FF2B5EF4-FFF2-40B4-BE49-F238E27FC236}">
                  <a16:creationId xmlns:a16="http://schemas.microsoft.com/office/drawing/2014/main" id="{A3748CE9-A33B-4A3B-B633-0AF8B47BCCC8}"/>
                </a:ext>
              </a:extLst>
            </p:cNvPr>
            <p:cNvGraphicFramePr/>
            <p:nvPr>
              <p:extLst>
                <p:ext uri="{D42A27DB-BD31-4B8C-83A1-F6EECF244321}">
                  <p14:modId xmlns:p14="http://schemas.microsoft.com/office/powerpoint/2010/main" val="115132210"/>
                </p:ext>
              </p:extLst>
            </p:nvPr>
          </p:nvGraphicFramePr>
          <p:xfrm>
            <a:off x="8279934" y="877078"/>
            <a:ext cx="4105503" cy="3783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fik 8" descr="Welle Silhouette">
              <a:extLst>
                <a:ext uri="{FF2B5EF4-FFF2-40B4-BE49-F238E27FC236}">
                  <a16:creationId xmlns:a16="http://schemas.microsoft.com/office/drawing/2014/main" id="{3D22696F-BF14-4CB7-99B9-BAD78C4864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49882" y="3028828"/>
              <a:ext cx="1340676" cy="1340676"/>
            </a:xfrm>
            <a:prstGeom prst="rect">
              <a:avLst/>
            </a:prstGeom>
          </p:spPr>
        </p:pic>
        <p:pic>
          <p:nvPicPr>
            <p:cNvPr id="11" name="Grafik 10" descr="Landwirtschaft Silhouette">
              <a:extLst>
                <a:ext uri="{FF2B5EF4-FFF2-40B4-BE49-F238E27FC236}">
                  <a16:creationId xmlns:a16="http://schemas.microsoft.com/office/drawing/2014/main" id="{0702496B-A87E-496F-998A-ED635AAD08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83318" y="3077285"/>
              <a:ext cx="1308682" cy="1308682"/>
            </a:xfrm>
            <a:prstGeom prst="rect">
              <a:avLst/>
            </a:prstGeom>
          </p:spPr>
        </p:pic>
        <p:pic>
          <p:nvPicPr>
            <p:cNvPr id="15" name="Grafik 14" descr="Windig Silhouette">
              <a:extLst>
                <a:ext uri="{FF2B5EF4-FFF2-40B4-BE49-F238E27FC236}">
                  <a16:creationId xmlns:a16="http://schemas.microsoft.com/office/drawing/2014/main" id="{9C458941-3FC0-4399-A8AB-4ACAC89AD0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90558" y="1317141"/>
              <a:ext cx="1248191" cy="1248191"/>
            </a:xfrm>
            <a:prstGeom prst="rect">
              <a:avLst/>
            </a:prstGeom>
          </p:spPr>
        </p:pic>
      </p:grpSp>
    </p:spTree>
    <p:extLst>
      <p:ext uri="{BB962C8B-B14F-4D97-AF65-F5344CB8AC3E}">
        <p14:creationId xmlns:p14="http://schemas.microsoft.com/office/powerpoint/2010/main" val="246319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51F470-1363-4CA8-BA95-3419A6161409}"/>
              </a:ext>
            </a:extLst>
          </p:cNvPr>
          <p:cNvSpPr>
            <a:spLocks noGrp="1"/>
          </p:cNvSpPr>
          <p:nvPr>
            <p:ph type="title"/>
          </p:nvPr>
        </p:nvSpPr>
        <p:spPr/>
        <p:txBody>
          <a:bodyPr/>
          <a:lstStyle/>
          <a:p>
            <a:r>
              <a:rPr lang="de-DE" dirty="0"/>
              <a:t>Modellorganismus: Glanzwurm</a:t>
            </a:r>
          </a:p>
        </p:txBody>
      </p:sp>
      <p:sp>
        <p:nvSpPr>
          <p:cNvPr id="3" name="Inhaltsplatzhalter 2">
            <a:extLst>
              <a:ext uri="{FF2B5EF4-FFF2-40B4-BE49-F238E27FC236}">
                <a16:creationId xmlns:a16="http://schemas.microsoft.com/office/drawing/2014/main" id="{5B5B5850-53E5-4A40-B6AE-B28A1230BDBB}"/>
              </a:ext>
            </a:extLst>
          </p:cNvPr>
          <p:cNvSpPr>
            <a:spLocks noGrp="1"/>
          </p:cNvSpPr>
          <p:nvPr>
            <p:ph idx="1"/>
          </p:nvPr>
        </p:nvSpPr>
        <p:spPr/>
        <p:txBody>
          <a:bodyPr>
            <a:normAutofit fontScale="92500" lnSpcReduction="20000"/>
          </a:bodyPr>
          <a:lstStyle/>
          <a:p>
            <a:pPr marL="0" indent="0">
              <a:buNone/>
            </a:pPr>
            <a:r>
              <a:rPr lang="de-DE" dirty="0"/>
              <a:t>Glanzwürmer (lat. </a:t>
            </a:r>
            <a:r>
              <a:rPr lang="de-DE" i="1" dirty="0" err="1"/>
              <a:t>Lumbriculus</a:t>
            </a:r>
            <a:r>
              <a:rPr lang="de-DE" i="1" dirty="0"/>
              <a:t> </a:t>
            </a:r>
            <a:r>
              <a:rPr lang="de-DE" i="1" dirty="0" err="1"/>
              <a:t>variegatus</a:t>
            </a:r>
            <a:r>
              <a:rPr lang="de-DE" dirty="0"/>
              <a:t>)</a:t>
            </a:r>
          </a:p>
          <a:p>
            <a:pPr marL="0" indent="0">
              <a:buNone/>
            </a:pPr>
            <a:r>
              <a:rPr lang="de-DE" dirty="0"/>
              <a:t> </a:t>
            </a:r>
          </a:p>
          <a:p>
            <a:r>
              <a:rPr lang="de-DE" dirty="0"/>
              <a:t>Vorkommen: Sediment von Süßgewässern</a:t>
            </a:r>
          </a:p>
          <a:p>
            <a:endParaRPr lang="de-DE" dirty="0"/>
          </a:p>
          <a:p>
            <a:r>
              <a:rPr lang="de-DE" dirty="0"/>
              <a:t>Ernährung: </a:t>
            </a:r>
            <a:r>
              <a:rPr lang="de-DE" dirty="0" err="1"/>
              <a:t>unselektive</a:t>
            </a:r>
            <a:r>
              <a:rPr lang="de-DE" dirty="0"/>
              <a:t> Aufnahme von Sedimentkörnern</a:t>
            </a:r>
            <a:br>
              <a:rPr lang="de-DE" dirty="0"/>
            </a:br>
            <a:r>
              <a:rPr lang="de-DE" dirty="0"/>
              <a:t>→ nährstoffreiche, organische Bestandteile werden isoliert</a:t>
            </a:r>
            <a:br>
              <a:rPr lang="de-DE" dirty="0"/>
            </a:br>
            <a:r>
              <a:rPr lang="de-DE" dirty="0"/>
              <a:t>→ unverdauliche mineralische Anteile werden ausgeschieden</a:t>
            </a:r>
          </a:p>
          <a:p>
            <a:endParaRPr lang="de-DE" dirty="0"/>
          </a:p>
          <a:p>
            <a:r>
              <a:rPr lang="de-DE" dirty="0"/>
              <a:t>Fortpflanzung: meistens ungeschlechtlich</a:t>
            </a:r>
            <a:br>
              <a:rPr lang="de-DE" dirty="0"/>
            </a:br>
            <a:r>
              <a:rPr lang="de-DE" dirty="0"/>
              <a:t>ab einer bestimmten Länge erfolgt eine Teilung </a:t>
            </a:r>
            <a:br>
              <a:rPr lang="de-DE" dirty="0"/>
            </a:br>
            <a:r>
              <a:rPr lang="de-DE" dirty="0"/>
              <a:t>→ die zwei neu entstanden Fragmente bilden jeweils einen neuen Kopf bzw. Schwanz aus</a:t>
            </a:r>
          </a:p>
          <a:p>
            <a:endParaRPr lang="de-DE" dirty="0"/>
          </a:p>
        </p:txBody>
      </p:sp>
      <p:sp>
        <p:nvSpPr>
          <p:cNvPr id="4" name="Foliennummernplatzhalter 3">
            <a:extLst>
              <a:ext uri="{FF2B5EF4-FFF2-40B4-BE49-F238E27FC236}">
                <a16:creationId xmlns:a16="http://schemas.microsoft.com/office/drawing/2014/main" id="{CA4DF461-6F46-49F3-8539-B7D306E7324D}"/>
              </a:ext>
            </a:extLst>
          </p:cNvPr>
          <p:cNvSpPr>
            <a:spLocks noGrp="1"/>
          </p:cNvSpPr>
          <p:nvPr>
            <p:ph type="sldNum" sz="quarter" idx="12"/>
          </p:nvPr>
        </p:nvSpPr>
        <p:spPr/>
        <p:txBody>
          <a:bodyPr/>
          <a:lstStyle/>
          <a:p>
            <a:fld id="{F3DBC6E1-2763-4A5F-8180-C8C5737E5CC5}" type="slidenum">
              <a:rPr lang="de-DE" smtClean="0"/>
              <a:t>4</a:t>
            </a:fld>
            <a:endParaRPr lang="de-DE"/>
          </a:p>
        </p:txBody>
      </p:sp>
    </p:spTree>
    <p:extLst>
      <p:ext uri="{BB962C8B-B14F-4D97-AF65-F5344CB8AC3E}">
        <p14:creationId xmlns:p14="http://schemas.microsoft.com/office/powerpoint/2010/main" val="33343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51F470-1363-4CA8-BA95-3419A6161409}"/>
              </a:ext>
            </a:extLst>
          </p:cNvPr>
          <p:cNvSpPr>
            <a:spLocks noGrp="1"/>
          </p:cNvSpPr>
          <p:nvPr>
            <p:ph type="title"/>
          </p:nvPr>
        </p:nvSpPr>
        <p:spPr/>
        <p:txBody>
          <a:bodyPr/>
          <a:lstStyle/>
          <a:p>
            <a:r>
              <a:rPr lang="de-DE" dirty="0"/>
              <a:t>Modellorganismus: Glanzwurm</a:t>
            </a:r>
          </a:p>
        </p:txBody>
      </p:sp>
      <p:sp>
        <p:nvSpPr>
          <p:cNvPr id="3" name="Inhaltsplatzhalter 2">
            <a:extLst>
              <a:ext uri="{FF2B5EF4-FFF2-40B4-BE49-F238E27FC236}">
                <a16:creationId xmlns:a16="http://schemas.microsoft.com/office/drawing/2014/main" id="{5B5B5850-53E5-4A40-B6AE-B28A1230BDBB}"/>
              </a:ext>
            </a:extLst>
          </p:cNvPr>
          <p:cNvSpPr>
            <a:spLocks noGrp="1"/>
          </p:cNvSpPr>
          <p:nvPr>
            <p:ph idx="1"/>
          </p:nvPr>
        </p:nvSpPr>
        <p:spPr>
          <a:xfrm>
            <a:off x="838200" y="1825625"/>
            <a:ext cx="8343122" cy="4351338"/>
          </a:xfrm>
        </p:spPr>
        <p:txBody>
          <a:bodyPr>
            <a:normAutofit/>
          </a:bodyPr>
          <a:lstStyle/>
          <a:p>
            <a:pPr marL="0" indent="0">
              <a:buNone/>
            </a:pPr>
            <a:r>
              <a:rPr lang="de-DE" dirty="0"/>
              <a:t>Wie kommen Glanzwürmer mit MP in Kontakt?</a:t>
            </a:r>
          </a:p>
          <a:p>
            <a:endParaRPr lang="de-DE" dirty="0"/>
          </a:p>
          <a:p>
            <a:r>
              <a:rPr lang="de-DE" dirty="0"/>
              <a:t>MP mit einer höheren Dichte als Wasser sinkt ab</a:t>
            </a:r>
          </a:p>
          <a:p>
            <a:r>
              <a:rPr lang="de-DE" dirty="0"/>
              <a:t>Biofilmbildung auf MP durch lange Verweilzeit im Wasser </a:t>
            </a:r>
            <a:br>
              <a:rPr lang="de-DE" dirty="0"/>
            </a:br>
            <a:r>
              <a:rPr lang="de-DE" dirty="0"/>
              <a:t>→ Erhöhung der Dichte → Absinken des MPs</a:t>
            </a:r>
          </a:p>
          <a:p>
            <a:r>
              <a:rPr lang="de-DE" dirty="0"/>
              <a:t>Aufnahme von MP aus Sediment durch </a:t>
            </a:r>
            <a:r>
              <a:rPr lang="de-DE" dirty="0" err="1"/>
              <a:t>unselektives</a:t>
            </a:r>
            <a:r>
              <a:rPr lang="de-DE" dirty="0"/>
              <a:t> Fressverhalten</a:t>
            </a:r>
          </a:p>
        </p:txBody>
      </p:sp>
      <p:pic>
        <p:nvPicPr>
          <p:cNvPr id="5" name="Grafik 4">
            <a:extLst>
              <a:ext uri="{FF2B5EF4-FFF2-40B4-BE49-F238E27FC236}">
                <a16:creationId xmlns:a16="http://schemas.microsoft.com/office/drawing/2014/main" id="{B28C02D2-F879-4399-A3C9-3106D508DF5C}"/>
              </a:ext>
            </a:extLst>
          </p:cNvPr>
          <p:cNvPicPr>
            <a:picLocks noChangeAspect="1"/>
          </p:cNvPicPr>
          <p:nvPr/>
        </p:nvPicPr>
        <p:blipFill rotWithShape="1">
          <a:blip r:embed="rId2">
            <a:extLst>
              <a:ext uri="{28A0092B-C50C-407E-A947-70E740481C1C}">
                <a14:useLocalDpi xmlns:a14="http://schemas.microsoft.com/office/drawing/2010/main" val="0"/>
              </a:ext>
            </a:extLst>
          </a:blip>
          <a:srcRect t="8707" r="42986"/>
          <a:stretch/>
        </p:blipFill>
        <p:spPr>
          <a:xfrm>
            <a:off x="9255104" y="0"/>
            <a:ext cx="2936895" cy="6858000"/>
          </a:xfrm>
          <a:prstGeom prst="rect">
            <a:avLst/>
          </a:prstGeom>
        </p:spPr>
      </p:pic>
      <p:sp>
        <p:nvSpPr>
          <p:cNvPr id="6" name="Foliennummernplatzhalter 5">
            <a:extLst>
              <a:ext uri="{FF2B5EF4-FFF2-40B4-BE49-F238E27FC236}">
                <a16:creationId xmlns:a16="http://schemas.microsoft.com/office/drawing/2014/main" id="{E45B1739-F272-4768-B520-9C3E36A670EA}"/>
              </a:ext>
            </a:extLst>
          </p:cNvPr>
          <p:cNvSpPr>
            <a:spLocks noGrp="1"/>
          </p:cNvSpPr>
          <p:nvPr>
            <p:ph type="sldNum" sz="quarter" idx="12"/>
          </p:nvPr>
        </p:nvSpPr>
        <p:spPr/>
        <p:txBody>
          <a:bodyPr/>
          <a:lstStyle/>
          <a:p>
            <a:fld id="{F3DBC6E1-2763-4A5F-8180-C8C5737E5CC5}" type="slidenum">
              <a:rPr lang="de-DE" smtClean="0"/>
              <a:t>5</a:t>
            </a:fld>
            <a:endParaRPr lang="de-DE"/>
          </a:p>
        </p:txBody>
      </p:sp>
    </p:spTree>
    <p:extLst>
      <p:ext uri="{BB962C8B-B14F-4D97-AF65-F5344CB8AC3E}">
        <p14:creationId xmlns:p14="http://schemas.microsoft.com/office/powerpoint/2010/main" val="3777209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3E90D7-AF9F-4C4C-A90B-7DF5188D9610}"/>
              </a:ext>
            </a:extLst>
          </p:cNvPr>
          <p:cNvSpPr>
            <a:spLocks noGrp="1"/>
          </p:cNvSpPr>
          <p:nvPr>
            <p:ph type="title"/>
          </p:nvPr>
        </p:nvSpPr>
        <p:spPr/>
        <p:txBody>
          <a:bodyPr/>
          <a:lstStyle/>
          <a:p>
            <a:r>
              <a:rPr lang="de-DE" dirty="0"/>
              <a:t>Fragestellungen</a:t>
            </a:r>
          </a:p>
        </p:txBody>
      </p:sp>
      <p:sp>
        <p:nvSpPr>
          <p:cNvPr id="3" name="Inhaltsplatzhalter 2">
            <a:extLst>
              <a:ext uri="{FF2B5EF4-FFF2-40B4-BE49-F238E27FC236}">
                <a16:creationId xmlns:a16="http://schemas.microsoft.com/office/drawing/2014/main" id="{2439FDD4-C0DE-41B6-B8BC-7C430E5AD656}"/>
              </a:ext>
            </a:extLst>
          </p:cNvPr>
          <p:cNvSpPr>
            <a:spLocks noGrp="1"/>
          </p:cNvSpPr>
          <p:nvPr>
            <p:ph idx="1"/>
          </p:nvPr>
        </p:nvSpPr>
        <p:spPr/>
        <p:txBody>
          <a:bodyPr>
            <a:normAutofit/>
          </a:bodyPr>
          <a:lstStyle/>
          <a:p>
            <a:r>
              <a:rPr lang="de-DE" dirty="0"/>
              <a:t>Unterscheidet sich die Verweilzeit von MP im Darm von Glanzwürmern in Abhängigkeit von der Form?</a:t>
            </a:r>
          </a:p>
          <a:p>
            <a:pPr marL="457200" lvl="1" indent="0">
              <a:buNone/>
            </a:pPr>
            <a:r>
              <a:rPr lang="de-DE" dirty="0"/>
              <a:t>Hypothese: Die elongierte Form von Fasern könnte eine längere Darmverweilzeit bedingen. Eine längere Darmverweilzeit könnte zu einem erhöhten Auslaugen von zugesetzten Stoffen (Weichmacher, Farbstoffe, Flammschutzmittel) führen, das ein erhöhtes toxisches Risiko für den Organismus darstellt. </a:t>
            </a:r>
            <a:br>
              <a:rPr lang="de-DE" dirty="0"/>
            </a:br>
            <a:endParaRPr lang="de-DE" dirty="0"/>
          </a:p>
          <a:p>
            <a:r>
              <a:rPr lang="de-DE" dirty="0"/>
              <a:t>Haben MP-Fasern einen chronischen Einfluss auf Glanzwürmer? Inwiefern unterscheiden sich unterschiedliche Polymersorten?</a:t>
            </a:r>
          </a:p>
        </p:txBody>
      </p:sp>
      <p:sp>
        <p:nvSpPr>
          <p:cNvPr id="4" name="Textfeld 3">
            <a:extLst>
              <a:ext uri="{FF2B5EF4-FFF2-40B4-BE49-F238E27FC236}">
                <a16:creationId xmlns:a16="http://schemas.microsoft.com/office/drawing/2014/main" id="{377FC5FB-5F45-4BDC-9280-7C639F2796F0}"/>
              </a:ext>
            </a:extLst>
          </p:cNvPr>
          <p:cNvSpPr txBox="1"/>
          <p:nvPr/>
        </p:nvSpPr>
        <p:spPr>
          <a:xfrm rot="1302527">
            <a:off x="9986664" y="145468"/>
            <a:ext cx="577402" cy="1631216"/>
          </a:xfrm>
          <a:prstGeom prst="rect">
            <a:avLst/>
          </a:prstGeom>
          <a:noFill/>
        </p:spPr>
        <p:txBody>
          <a:bodyPr wrap="square" rtlCol="0">
            <a:spAutoFit/>
          </a:bodyPr>
          <a:lstStyle/>
          <a:p>
            <a:r>
              <a:rPr lang="de-DE" sz="10000" dirty="0">
                <a:solidFill>
                  <a:schemeClr val="accent3"/>
                </a:solidFill>
                <a:latin typeface="Berlin Sans FB" panose="020E0602020502020306" pitchFamily="34" charset="0"/>
                <a:cs typeface="Aharoni" panose="020B0604020202020204" pitchFamily="2" charset="-79"/>
              </a:rPr>
              <a:t>?</a:t>
            </a:r>
          </a:p>
        </p:txBody>
      </p:sp>
      <p:sp>
        <p:nvSpPr>
          <p:cNvPr id="5" name="Textfeld 4">
            <a:extLst>
              <a:ext uri="{FF2B5EF4-FFF2-40B4-BE49-F238E27FC236}">
                <a16:creationId xmlns:a16="http://schemas.microsoft.com/office/drawing/2014/main" id="{F1E2D0F1-A830-4828-B708-9B6017534A23}"/>
              </a:ext>
            </a:extLst>
          </p:cNvPr>
          <p:cNvSpPr txBox="1"/>
          <p:nvPr/>
        </p:nvSpPr>
        <p:spPr>
          <a:xfrm rot="501920">
            <a:off x="9509890" y="76839"/>
            <a:ext cx="577402" cy="1631216"/>
          </a:xfrm>
          <a:prstGeom prst="rect">
            <a:avLst/>
          </a:prstGeom>
          <a:noFill/>
        </p:spPr>
        <p:txBody>
          <a:bodyPr wrap="square" rtlCol="0">
            <a:spAutoFit/>
          </a:bodyPr>
          <a:lstStyle/>
          <a:p>
            <a:r>
              <a:rPr lang="de-DE" sz="10000" dirty="0">
                <a:solidFill>
                  <a:schemeClr val="accent3"/>
                </a:solidFill>
                <a:latin typeface="Berlin Sans FB" panose="020E0602020502020306" pitchFamily="34" charset="0"/>
                <a:cs typeface="Aharoni" panose="020B0604020202020204" pitchFamily="2" charset="-79"/>
              </a:rPr>
              <a:t>?</a:t>
            </a:r>
          </a:p>
        </p:txBody>
      </p:sp>
      <p:sp>
        <p:nvSpPr>
          <p:cNvPr id="6" name="Textfeld 5">
            <a:extLst>
              <a:ext uri="{FF2B5EF4-FFF2-40B4-BE49-F238E27FC236}">
                <a16:creationId xmlns:a16="http://schemas.microsoft.com/office/drawing/2014/main" id="{FCC5E95F-7EB1-4DEA-95DE-7C928BE21F03}"/>
              </a:ext>
            </a:extLst>
          </p:cNvPr>
          <p:cNvSpPr txBox="1"/>
          <p:nvPr/>
        </p:nvSpPr>
        <p:spPr>
          <a:xfrm rot="2071133">
            <a:off x="10410480" y="385129"/>
            <a:ext cx="577402" cy="1631216"/>
          </a:xfrm>
          <a:prstGeom prst="rect">
            <a:avLst/>
          </a:prstGeom>
          <a:noFill/>
        </p:spPr>
        <p:txBody>
          <a:bodyPr wrap="square" rtlCol="0">
            <a:spAutoFit/>
          </a:bodyPr>
          <a:lstStyle/>
          <a:p>
            <a:r>
              <a:rPr lang="de-DE" sz="10000" dirty="0">
                <a:solidFill>
                  <a:schemeClr val="accent3"/>
                </a:solidFill>
                <a:latin typeface="Berlin Sans FB" panose="020E0602020502020306" pitchFamily="34" charset="0"/>
                <a:cs typeface="Aharoni" panose="020B0604020202020204" pitchFamily="2" charset="-79"/>
              </a:rPr>
              <a:t>?</a:t>
            </a:r>
          </a:p>
        </p:txBody>
      </p:sp>
      <p:sp>
        <p:nvSpPr>
          <p:cNvPr id="11" name="Foliennummernplatzhalter 10">
            <a:extLst>
              <a:ext uri="{FF2B5EF4-FFF2-40B4-BE49-F238E27FC236}">
                <a16:creationId xmlns:a16="http://schemas.microsoft.com/office/drawing/2014/main" id="{D41AE0B2-7D15-4EC0-9E0D-52B555048224}"/>
              </a:ext>
            </a:extLst>
          </p:cNvPr>
          <p:cNvSpPr>
            <a:spLocks noGrp="1"/>
          </p:cNvSpPr>
          <p:nvPr>
            <p:ph type="sldNum" sz="quarter" idx="12"/>
          </p:nvPr>
        </p:nvSpPr>
        <p:spPr/>
        <p:txBody>
          <a:bodyPr/>
          <a:lstStyle/>
          <a:p>
            <a:fld id="{F3DBC6E1-2763-4A5F-8180-C8C5737E5CC5}" type="slidenum">
              <a:rPr lang="de-DE" smtClean="0"/>
              <a:t>6</a:t>
            </a:fld>
            <a:endParaRPr lang="de-DE"/>
          </a:p>
        </p:txBody>
      </p:sp>
    </p:spTree>
    <p:extLst>
      <p:ext uri="{BB962C8B-B14F-4D97-AF65-F5344CB8AC3E}">
        <p14:creationId xmlns:p14="http://schemas.microsoft.com/office/powerpoint/2010/main" val="614726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E3F29-2E5C-4E35-A79A-1C936AD4878D}"/>
              </a:ext>
            </a:extLst>
          </p:cNvPr>
          <p:cNvSpPr>
            <a:spLocks noGrp="1"/>
          </p:cNvSpPr>
          <p:nvPr>
            <p:ph type="title"/>
          </p:nvPr>
        </p:nvSpPr>
        <p:spPr/>
        <p:txBody>
          <a:bodyPr/>
          <a:lstStyle/>
          <a:p>
            <a:r>
              <a:rPr lang="de-DE" dirty="0"/>
              <a:t>Darmverweilzeit von MP Fasern und Partikeln</a:t>
            </a:r>
          </a:p>
        </p:txBody>
      </p:sp>
      <p:sp>
        <p:nvSpPr>
          <p:cNvPr id="3" name="Inhaltsplatzhalter 2">
            <a:extLst>
              <a:ext uri="{FF2B5EF4-FFF2-40B4-BE49-F238E27FC236}">
                <a16:creationId xmlns:a16="http://schemas.microsoft.com/office/drawing/2014/main" id="{4C8F2BDB-215F-45B4-9CE1-5602558FC43E}"/>
              </a:ext>
            </a:extLst>
          </p:cNvPr>
          <p:cNvSpPr>
            <a:spLocks noGrp="1"/>
          </p:cNvSpPr>
          <p:nvPr>
            <p:ph idx="1"/>
          </p:nvPr>
        </p:nvSpPr>
        <p:spPr>
          <a:xfrm>
            <a:off x="838200" y="1825625"/>
            <a:ext cx="10955694" cy="4351338"/>
          </a:xfrm>
        </p:spPr>
        <p:txBody>
          <a:bodyPr/>
          <a:lstStyle/>
          <a:p>
            <a:pPr marL="0" indent="0">
              <a:buNone/>
            </a:pPr>
            <a:r>
              <a:rPr lang="de-DE" dirty="0"/>
              <a:t>Versuchsdurchführung:</a:t>
            </a:r>
          </a:p>
          <a:p>
            <a:pPr>
              <a:buFontTx/>
              <a:buChar char="-"/>
            </a:pPr>
            <a:r>
              <a:rPr lang="de-DE" dirty="0"/>
              <a:t>Herstellung von Fasern und Partikeln aus fluoreszierendem Polystyrol </a:t>
            </a:r>
          </a:p>
          <a:p>
            <a:pPr>
              <a:buFontTx/>
              <a:buChar char="-"/>
            </a:pPr>
            <a:r>
              <a:rPr lang="de-DE" dirty="0"/>
              <a:t>Synchronisierung der Versuchsorganismen (= Zuschnitt auf einheitliche Länge, nur Schwanzsegmente werden verwendet)</a:t>
            </a:r>
          </a:p>
          <a:p>
            <a:pPr>
              <a:buFontTx/>
              <a:buChar char="-"/>
            </a:pPr>
            <a:r>
              <a:rPr lang="de-DE" dirty="0"/>
              <a:t>Regeneration der Organismen (Ausbildung eines neuen Kopfes)</a:t>
            </a:r>
          </a:p>
          <a:p>
            <a:pPr>
              <a:buFontTx/>
              <a:buChar char="-"/>
            </a:pPr>
            <a:r>
              <a:rPr lang="de-DE" dirty="0"/>
              <a:t>Überführung in Versuchsbecken</a:t>
            </a:r>
          </a:p>
          <a:p>
            <a:pPr>
              <a:buFontTx/>
              <a:buChar char="-"/>
            </a:pPr>
            <a:r>
              <a:rPr lang="de-DE" dirty="0"/>
              <a:t>Zugabe von MP-Fasern oder MP-Partikeln</a:t>
            </a:r>
          </a:p>
          <a:p>
            <a:pPr>
              <a:buFontTx/>
              <a:buChar char="-"/>
            </a:pPr>
            <a:r>
              <a:rPr lang="de-DE" dirty="0"/>
              <a:t>Kontrolle: Versuchsbecken ohne MP</a:t>
            </a:r>
          </a:p>
        </p:txBody>
      </p:sp>
      <p:sp>
        <p:nvSpPr>
          <p:cNvPr id="4" name="Foliennummernplatzhalter 3">
            <a:extLst>
              <a:ext uri="{FF2B5EF4-FFF2-40B4-BE49-F238E27FC236}">
                <a16:creationId xmlns:a16="http://schemas.microsoft.com/office/drawing/2014/main" id="{315169E0-C886-4209-8055-163EC02BD70D}"/>
              </a:ext>
            </a:extLst>
          </p:cNvPr>
          <p:cNvSpPr>
            <a:spLocks noGrp="1"/>
          </p:cNvSpPr>
          <p:nvPr>
            <p:ph type="sldNum" sz="quarter" idx="12"/>
          </p:nvPr>
        </p:nvSpPr>
        <p:spPr/>
        <p:txBody>
          <a:bodyPr/>
          <a:lstStyle/>
          <a:p>
            <a:fld id="{F3DBC6E1-2763-4A5F-8180-C8C5737E5CC5}" type="slidenum">
              <a:rPr lang="de-DE" smtClean="0"/>
              <a:t>7</a:t>
            </a:fld>
            <a:endParaRPr lang="de-DE"/>
          </a:p>
        </p:txBody>
      </p:sp>
    </p:spTree>
    <p:extLst>
      <p:ext uri="{BB962C8B-B14F-4D97-AF65-F5344CB8AC3E}">
        <p14:creationId xmlns:p14="http://schemas.microsoft.com/office/powerpoint/2010/main" val="3639120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E3F29-2E5C-4E35-A79A-1C936AD4878D}"/>
              </a:ext>
            </a:extLst>
          </p:cNvPr>
          <p:cNvSpPr>
            <a:spLocks noGrp="1"/>
          </p:cNvSpPr>
          <p:nvPr>
            <p:ph type="title"/>
          </p:nvPr>
        </p:nvSpPr>
        <p:spPr/>
        <p:txBody>
          <a:bodyPr/>
          <a:lstStyle/>
          <a:p>
            <a:r>
              <a:rPr lang="de-DE" dirty="0"/>
              <a:t>Darmverweilzeit von MP Fasern und Partikeln</a:t>
            </a:r>
          </a:p>
        </p:txBody>
      </p:sp>
      <p:sp>
        <p:nvSpPr>
          <p:cNvPr id="3" name="Inhaltsplatzhalter 2">
            <a:extLst>
              <a:ext uri="{FF2B5EF4-FFF2-40B4-BE49-F238E27FC236}">
                <a16:creationId xmlns:a16="http://schemas.microsoft.com/office/drawing/2014/main" id="{4C8F2BDB-215F-45B4-9CE1-5602558FC43E}"/>
              </a:ext>
            </a:extLst>
          </p:cNvPr>
          <p:cNvSpPr>
            <a:spLocks noGrp="1"/>
          </p:cNvSpPr>
          <p:nvPr>
            <p:ph idx="1"/>
          </p:nvPr>
        </p:nvSpPr>
        <p:spPr>
          <a:xfrm>
            <a:off x="838200" y="1825625"/>
            <a:ext cx="10955694" cy="4351338"/>
          </a:xfrm>
        </p:spPr>
        <p:txBody>
          <a:bodyPr/>
          <a:lstStyle/>
          <a:p>
            <a:pPr marL="0" indent="0">
              <a:buNone/>
            </a:pPr>
            <a:r>
              <a:rPr lang="de-DE" dirty="0"/>
              <a:t>Versuchsdurchführung:</a:t>
            </a:r>
          </a:p>
          <a:p>
            <a:pPr>
              <a:buFontTx/>
              <a:buChar char="-"/>
            </a:pPr>
            <a:r>
              <a:rPr lang="de-DE" dirty="0"/>
              <a:t>Fressdauer: 48 Std</a:t>
            </a:r>
          </a:p>
          <a:p>
            <a:pPr>
              <a:buFontTx/>
              <a:buChar char="-"/>
            </a:pPr>
            <a:r>
              <a:rPr lang="de-DE" dirty="0"/>
              <a:t>Überführung in Becken mit sauberem Wasser ohne Sediment zur Entleerung des Darms</a:t>
            </a:r>
          </a:p>
          <a:p>
            <a:pPr>
              <a:buFontTx/>
              <a:buChar char="-"/>
            </a:pPr>
            <a:r>
              <a:rPr lang="de-DE" dirty="0"/>
              <a:t>Entnahme von Würmern nach bestimmten Zeitintervallen</a:t>
            </a:r>
            <a:br>
              <a:rPr lang="de-DE" dirty="0"/>
            </a:br>
            <a:r>
              <a:rPr lang="de-DE" dirty="0"/>
              <a:t>(t = 0, 1, 2, 3, 4, 5, 6, 8, 10, 12, 24, 48 Std und 1 Woche)</a:t>
            </a:r>
          </a:p>
          <a:p>
            <a:pPr>
              <a:buFontTx/>
              <a:buChar char="-"/>
            </a:pPr>
            <a:r>
              <a:rPr lang="de-DE" dirty="0"/>
              <a:t>Betäubung und Entfärbung der Würmer</a:t>
            </a:r>
          </a:p>
          <a:p>
            <a:pPr>
              <a:buFontTx/>
              <a:buChar char="-"/>
            </a:pPr>
            <a:r>
              <a:rPr lang="de-DE" dirty="0"/>
              <a:t>Kontrolle nach Vorhandensein von MP durch Fluoreszenzmikroskop</a:t>
            </a:r>
          </a:p>
        </p:txBody>
      </p:sp>
      <p:sp>
        <p:nvSpPr>
          <p:cNvPr id="4" name="Foliennummernplatzhalter 3">
            <a:extLst>
              <a:ext uri="{FF2B5EF4-FFF2-40B4-BE49-F238E27FC236}">
                <a16:creationId xmlns:a16="http://schemas.microsoft.com/office/drawing/2014/main" id="{B54A0F5D-5DB2-43AC-BFAE-88C600895D4A}"/>
              </a:ext>
            </a:extLst>
          </p:cNvPr>
          <p:cNvSpPr>
            <a:spLocks noGrp="1"/>
          </p:cNvSpPr>
          <p:nvPr>
            <p:ph type="sldNum" sz="quarter" idx="12"/>
          </p:nvPr>
        </p:nvSpPr>
        <p:spPr/>
        <p:txBody>
          <a:bodyPr/>
          <a:lstStyle/>
          <a:p>
            <a:fld id="{F3DBC6E1-2763-4A5F-8180-C8C5737E5CC5}" type="slidenum">
              <a:rPr lang="de-DE" smtClean="0"/>
              <a:t>8</a:t>
            </a:fld>
            <a:endParaRPr lang="de-DE"/>
          </a:p>
        </p:txBody>
      </p:sp>
    </p:spTree>
    <p:extLst>
      <p:ext uri="{BB962C8B-B14F-4D97-AF65-F5344CB8AC3E}">
        <p14:creationId xmlns:p14="http://schemas.microsoft.com/office/powerpoint/2010/main" val="1138370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5C61F-8B14-4626-99D2-C85F719EC4A3}"/>
              </a:ext>
            </a:extLst>
          </p:cNvPr>
          <p:cNvSpPr>
            <a:spLocks noGrp="1"/>
          </p:cNvSpPr>
          <p:nvPr>
            <p:ph type="title"/>
          </p:nvPr>
        </p:nvSpPr>
        <p:spPr/>
        <p:txBody>
          <a:bodyPr/>
          <a:lstStyle/>
          <a:p>
            <a:r>
              <a:rPr lang="de-DE" dirty="0"/>
              <a:t>Darmverweilzeit von MP Fasern und Partikeln</a:t>
            </a:r>
          </a:p>
        </p:txBody>
      </p:sp>
      <p:sp>
        <p:nvSpPr>
          <p:cNvPr id="3" name="Inhaltsplatzhalter 2">
            <a:extLst>
              <a:ext uri="{FF2B5EF4-FFF2-40B4-BE49-F238E27FC236}">
                <a16:creationId xmlns:a16="http://schemas.microsoft.com/office/drawing/2014/main" id="{FCA5282C-1524-4962-B076-BCECA61EE605}"/>
              </a:ext>
            </a:extLst>
          </p:cNvPr>
          <p:cNvSpPr>
            <a:spLocks noGrp="1"/>
          </p:cNvSpPr>
          <p:nvPr>
            <p:ph idx="1"/>
          </p:nvPr>
        </p:nvSpPr>
        <p:spPr>
          <a:xfrm>
            <a:off x="6218464" y="1825625"/>
            <a:ext cx="5734050" cy="4351338"/>
          </a:xfrm>
        </p:spPr>
        <p:txBody>
          <a:bodyPr/>
          <a:lstStyle/>
          <a:p>
            <a:r>
              <a:rPr lang="de-DE" dirty="0"/>
              <a:t>Unterteilung in vier Segmente</a:t>
            </a:r>
          </a:p>
          <a:p>
            <a:r>
              <a:rPr lang="de-DE" dirty="0"/>
              <a:t>Untersuchung ob detektiertes MP je nach Zeitintervall vermehrt in bestimmten Segmenten vorkommt</a:t>
            </a:r>
          </a:p>
          <a:p>
            <a:r>
              <a:rPr lang="de-DE" dirty="0"/>
              <a:t>Hypothese:</a:t>
            </a:r>
            <a:br>
              <a:rPr lang="de-DE" dirty="0"/>
            </a:br>
            <a:r>
              <a:rPr lang="de-DE" dirty="0"/>
              <a:t>anfangs mehr MP in 1. &amp; 2. Segment</a:t>
            </a:r>
            <a:br>
              <a:rPr lang="de-DE" dirty="0"/>
            </a:br>
            <a:r>
              <a:rPr lang="de-DE" dirty="0"/>
              <a:t>später mehr MP in 3. &amp; 4. Segment</a:t>
            </a:r>
          </a:p>
        </p:txBody>
      </p:sp>
      <p:grpSp>
        <p:nvGrpSpPr>
          <p:cNvPr id="4" name="Gruppieren 3">
            <a:extLst>
              <a:ext uri="{FF2B5EF4-FFF2-40B4-BE49-F238E27FC236}">
                <a16:creationId xmlns:a16="http://schemas.microsoft.com/office/drawing/2014/main" id="{A91939BA-BF2B-4FB1-9D4E-803FB11A3990}"/>
              </a:ext>
            </a:extLst>
          </p:cNvPr>
          <p:cNvGrpSpPr/>
          <p:nvPr/>
        </p:nvGrpSpPr>
        <p:grpSpPr>
          <a:xfrm>
            <a:off x="911988" y="1825625"/>
            <a:ext cx="5086898" cy="4032448"/>
            <a:chOff x="251520" y="1196752"/>
            <a:chExt cx="4125123" cy="3384376"/>
          </a:xfrm>
        </p:grpSpPr>
        <p:pic>
          <p:nvPicPr>
            <p:cNvPr id="5" name="Grafik 4">
              <a:extLst>
                <a:ext uri="{FF2B5EF4-FFF2-40B4-BE49-F238E27FC236}">
                  <a16:creationId xmlns:a16="http://schemas.microsoft.com/office/drawing/2014/main" id="{93C17DBD-71D0-4BBB-ACC9-ABE70DF215EA}"/>
                </a:ext>
              </a:extLst>
            </p:cNvPr>
            <p:cNvPicPr>
              <a:picLocks noChangeAspect="1"/>
            </p:cNvPicPr>
            <p:nvPr/>
          </p:nvPicPr>
          <p:blipFill rotWithShape="1">
            <a:blip r:embed="rId2"/>
            <a:srcRect l="4762"/>
            <a:stretch/>
          </p:blipFill>
          <p:spPr>
            <a:xfrm>
              <a:off x="251520" y="1196752"/>
              <a:ext cx="4125123" cy="3384376"/>
            </a:xfrm>
            <a:prstGeom prst="rect">
              <a:avLst/>
            </a:prstGeom>
          </p:spPr>
        </p:pic>
        <p:sp>
          <p:nvSpPr>
            <p:cNvPr id="6" name="Textfeld 5">
              <a:extLst>
                <a:ext uri="{FF2B5EF4-FFF2-40B4-BE49-F238E27FC236}">
                  <a16:creationId xmlns:a16="http://schemas.microsoft.com/office/drawing/2014/main" id="{83354131-A6B7-4E76-8FB5-ADFEE288E85B}"/>
                </a:ext>
              </a:extLst>
            </p:cNvPr>
            <p:cNvSpPr txBox="1"/>
            <p:nvPr/>
          </p:nvSpPr>
          <p:spPr>
            <a:xfrm>
              <a:off x="3385230" y="2475640"/>
              <a:ext cx="661870" cy="439131"/>
            </a:xfrm>
            <a:prstGeom prst="rect">
              <a:avLst/>
            </a:prstGeom>
            <a:solidFill>
              <a:schemeClr val="bg1"/>
            </a:solidFill>
          </p:spPr>
          <p:txBody>
            <a:bodyPr wrap="none" rtlCol="0" anchor="ctr">
              <a:spAutoFit/>
            </a:bodyPr>
            <a:lstStyle/>
            <a:p>
              <a:pPr algn="ctr"/>
              <a:r>
                <a:rPr lang="de-DE" sz="1400" dirty="0">
                  <a:latin typeface="Calibri" panose="020F0502020204030204" pitchFamily="34" charset="0"/>
                  <a:cs typeface="Calibri" panose="020F0502020204030204" pitchFamily="34" charset="0"/>
                </a:rPr>
                <a:t>Kopf-</a:t>
              </a:r>
            </a:p>
            <a:p>
              <a:pPr algn="ctr"/>
              <a:r>
                <a:rPr lang="de-DE" sz="1400" dirty="0" err="1">
                  <a:latin typeface="Calibri" panose="020F0502020204030204" pitchFamily="34" charset="0"/>
                  <a:cs typeface="Calibri" panose="020F0502020204030204" pitchFamily="34" charset="0"/>
                </a:rPr>
                <a:t>segment</a:t>
              </a:r>
              <a:endParaRPr lang="de-DE" sz="1400" dirty="0">
                <a:latin typeface="Calibri" panose="020F0502020204030204" pitchFamily="34" charset="0"/>
                <a:cs typeface="Calibri" panose="020F0502020204030204" pitchFamily="34" charset="0"/>
              </a:endParaRPr>
            </a:p>
          </p:txBody>
        </p:sp>
        <p:sp>
          <p:nvSpPr>
            <p:cNvPr id="7" name="Textfeld 6">
              <a:extLst>
                <a:ext uri="{FF2B5EF4-FFF2-40B4-BE49-F238E27FC236}">
                  <a16:creationId xmlns:a16="http://schemas.microsoft.com/office/drawing/2014/main" id="{769DE0C9-4EBD-456B-9DC2-24C9B1A1D55A}"/>
                </a:ext>
              </a:extLst>
            </p:cNvPr>
            <p:cNvSpPr txBox="1"/>
            <p:nvPr/>
          </p:nvSpPr>
          <p:spPr>
            <a:xfrm>
              <a:off x="251520" y="1602970"/>
              <a:ext cx="772413" cy="439131"/>
            </a:xfrm>
            <a:prstGeom prst="rect">
              <a:avLst/>
            </a:prstGeom>
            <a:solidFill>
              <a:schemeClr val="bg1"/>
            </a:solidFill>
          </p:spPr>
          <p:txBody>
            <a:bodyPr wrap="square" rtlCol="0" anchor="ctr">
              <a:spAutoFit/>
            </a:bodyPr>
            <a:lstStyle/>
            <a:p>
              <a:pPr algn="ctr"/>
              <a:r>
                <a:rPr lang="de-DE" sz="1400" dirty="0">
                  <a:latin typeface="Calibri" panose="020F0502020204030204" pitchFamily="34" charset="0"/>
                  <a:cs typeface="Calibri" panose="020F0502020204030204" pitchFamily="34" charset="0"/>
                </a:rPr>
                <a:t>Schwanz- </a:t>
              </a:r>
              <a:r>
                <a:rPr lang="de-DE" sz="1400" dirty="0" err="1">
                  <a:latin typeface="Calibri" panose="020F0502020204030204" pitchFamily="34" charset="0"/>
                  <a:cs typeface="Calibri" panose="020F0502020204030204" pitchFamily="34" charset="0"/>
                </a:rPr>
                <a:t>segment</a:t>
              </a:r>
              <a:endParaRPr lang="de-DE" sz="1400" dirty="0">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D544329-3322-4B93-839D-10BAD43AAC61}"/>
                </a:ext>
              </a:extLst>
            </p:cNvPr>
            <p:cNvSpPr txBox="1"/>
            <p:nvPr/>
          </p:nvSpPr>
          <p:spPr>
            <a:xfrm>
              <a:off x="529740" y="3053300"/>
              <a:ext cx="813961" cy="258313"/>
            </a:xfrm>
            <a:prstGeom prst="rect">
              <a:avLst/>
            </a:prstGeom>
            <a:solidFill>
              <a:schemeClr val="bg1"/>
            </a:solidFill>
          </p:spPr>
          <p:txBody>
            <a:bodyPr wrap="none" rtlCol="0" anchor="ctr">
              <a:spAutoFit/>
            </a:bodyPr>
            <a:lstStyle/>
            <a:p>
              <a:pPr algn="ctr"/>
              <a:r>
                <a:rPr lang="de-DE" sz="1400" dirty="0">
                  <a:latin typeface="Calibri" panose="020F0502020204030204" pitchFamily="34" charset="0"/>
                  <a:cs typeface="Calibri" panose="020F0502020204030204" pitchFamily="34" charset="0"/>
                </a:rPr>
                <a:t>3. Segment</a:t>
              </a:r>
            </a:p>
          </p:txBody>
        </p:sp>
        <p:sp>
          <p:nvSpPr>
            <p:cNvPr id="9" name="Textfeld 8">
              <a:extLst>
                <a:ext uri="{FF2B5EF4-FFF2-40B4-BE49-F238E27FC236}">
                  <a16:creationId xmlns:a16="http://schemas.microsoft.com/office/drawing/2014/main" id="{2C6F0507-BDE4-48B4-BCF9-9FBEA6846333}"/>
                </a:ext>
              </a:extLst>
            </p:cNvPr>
            <p:cNvSpPr txBox="1"/>
            <p:nvPr/>
          </p:nvSpPr>
          <p:spPr>
            <a:xfrm>
              <a:off x="1921786" y="4280180"/>
              <a:ext cx="813961" cy="258313"/>
            </a:xfrm>
            <a:prstGeom prst="rect">
              <a:avLst/>
            </a:prstGeom>
            <a:solidFill>
              <a:schemeClr val="bg1"/>
            </a:solidFill>
          </p:spPr>
          <p:txBody>
            <a:bodyPr wrap="none" rtlCol="0" anchor="ctr">
              <a:spAutoFit/>
            </a:bodyPr>
            <a:lstStyle/>
            <a:p>
              <a:pPr algn="ctr"/>
              <a:r>
                <a:rPr lang="de-DE" sz="1400" dirty="0">
                  <a:latin typeface="Calibri" panose="020F0502020204030204" pitchFamily="34" charset="0"/>
                  <a:cs typeface="Calibri" panose="020F0502020204030204" pitchFamily="34" charset="0"/>
                </a:rPr>
                <a:t>2. Segment</a:t>
              </a:r>
            </a:p>
          </p:txBody>
        </p:sp>
        <p:grpSp>
          <p:nvGrpSpPr>
            <p:cNvPr id="10" name="Gruppieren 9">
              <a:extLst>
                <a:ext uri="{FF2B5EF4-FFF2-40B4-BE49-F238E27FC236}">
                  <a16:creationId xmlns:a16="http://schemas.microsoft.com/office/drawing/2014/main" id="{F5FDEB07-73BA-4687-8B2A-1F80AA42157D}"/>
                </a:ext>
              </a:extLst>
            </p:cNvPr>
            <p:cNvGrpSpPr/>
            <p:nvPr/>
          </p:nvGrpSpPr>
          <p:grpSpPr>
            <a:xfrm>
              <a:off x="1705039" y="1502616"/>
              <a:ext cx="1680189" cy="1062288"/>
              <a:chOff x="1691683" y="1430608"/>
              <a:chExt cx="1680189" cy="1062288"/>
            </a:xfrm>
          </p:grpSpPr>
          <p:sp>
            <p:nvSpPr>
              <p:cNvPr id="11" name="Textfeld 10">
                <a:extLst>
                  <a:ext uri="{FF2B5EF4-FFF2-40B4-BE49-F238E27FC236}">
                    <a16:creationId xmlns:a16="http://schemas.microsoft.com/office/drawing/2014/main" id="{EDEE76FD-ADB0-42F3-B467-4A6D7C662CD4}"/>
                  </a:ext>
                </a:extLst>
              </p:cNvPr>
              <p:cNvSpPr txBox="1"/>
              <p:nvPr/>
            </p:nvSpPr>
            <p:spPr>
              <a:xfrm>
                <a:off x="2339751" y="1430608"/>
                <a:ext cx="1032121" cy="439131"/>
              </a:xfrm>
              <a:prstGeom prst="rect">
                <a:avLst/>
              </a:prstGeom>
              <a:solidFill>
                <a:schemeClr val="bg1"/>
              </a:solidFill>
            </p:spPr>
            <p:txBody>
              <a:bodyPr wrap="square" rtlCol="0" anchor="ctr">
                <a:spAutoFit/>
              </a:bodyPr>
              <a:lstStyle/>
              <a:p>
                <a:pPr algn="ctr"/>
                <a:r>
                  <a:rPr lang="de-DE" sz="1400" dirty="0">
                    <a:solidFill>
                      <a:srgbClr val="FF0000"/>
                    </a:solidFill>
                    <a:latin typeface="Calibri" panose="020F0502020204030204" pitchFamily="34" charset="0"/>
                    <a:cs typeface="Calibri" panose="020F0502020204030204" pitchFamily="34" charset="0"/>
                  </a:rPr>
                  <a:t>Sediment-körner</a:t>
                </a:r>
              </a:p>
            </p:txBody>
          </p:sp>
          <p:cxnSp>
            <p:nvCxnSpPr>
              <p:cNvPr id="12" name="Gerade Verbindung mit Pfeil 11">
                <a:extLst>
                  <a:ext uri="{FF2B5EF4-FFF2-40B4-BE49-F238E27FC236}">
                    <a16:creationId xmlns:a16="http://schemas.microsoft.com/office/drawing/2014/main" id="{FEC30083-1966-4CC5-B179-4C8AD4917CA9}"/>
                  </a:ext>
                </a:extLst>
              </p:cNvPr>
              <p:cNvCxnSpPr>
                <a:cxnSpLocks/>
                <a:stCxn id="11" idx="1"/>
              </p:cNvCxnSpPr>
              <p:nvPr/>
            </p:nvCxnSpPr>
            <p:spPr>
              <a:xfrm flipH="1">
                <a:off x="1691683" y="1650174"/>
                <a:ext cx="648069" cy="160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4F903BCD-4379-4542-A129-37B5D096CB29}"/>
                  </a:ext>
                </a:extLst>
              </p:cNvPr>
              <p:cNvCxnSpPr/>
              <p:nvPr/>
            </p:nvCxnSpPr>
            <p:spPr>
              <a:xfrm flipH="1">
                <a:off x="2051722" y="1810930"/>
                <a:ext cx="388041" cy="6819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 name="Foliennummernplatzhalter 14">
            <a:extLst>
              <a:ext uri="{FF2B5EF4-FFF2-40B4-BE49-F238E27FC236}">
                <a16:creationId xmlns:a16="http://schemas.microsoft.com/office/drawing/2014/main" id="{997C4FF6-D6A1-4ACE-A33C-6AB67308F87B}"/>
              </a:ext>
            </a:extLst>
          </p:cNvPr>
          <p:cNvSpPr>
            <a:spLocks noGrp="1"/>
          </p:cNvSpPr>
          <p:nvPr>
            <p:ph type="sldNum" sz="quarter" idx="12"/>
          </p:nvPr>
        </p:nvSpPr>
        <p:spPr/>
        <p:txBody>
          <a:bodyPr/>
          <a:lstStyle/>
          <a:p>
            <a:fld id="{F3DBC6E1-2763-4A5F-8180-C8C5737E5CC5}" type="slidenum">
              <a:rPr lang="de-DE" smtClean="0"/>
              <a:t>9</a:t>
            </a:fld>
            <a:endParaRPr lang="de-DE"/>
          </a:p>
        </p:txBody>
      </p:sp>
    </p:spTree>
    <p:extLst>
      <p:ext uri="{BB962C8B-B14F-4D97-AF65-F5344CB8AC3E}">
        <p14:creationId xmlns:p14="http://schemas.microsoft.com/office/powerpoint/2010/main" val="209952024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801</Words>
  <Application>Microsoft Office PowerPoint</Application>
  <PresentationFormat>Breitbild</PresentationFormat>
  <Paragraphs>157</Paragraphs>
  <Slides>16</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16</vt:i4>
      </vt:variant>
    </vt:vector>
  </HeadingPairs>
  <TitlesOfParts>
    <vt:vector size="22" baseType="lpstr">
      <vt:lpstr>Arial</vt:lpstr>
      <vt:lpstr>Berlin Sans FB</vt:lpstr>
      <vt:lpstr>Calibri</vt:lpstr>
      <vt:lpstr>Calibri Light</vt:lpstr>
      <vt:lpstr>Symbol</vt:lpstr>
      <vt:lpstr>Office</vt:lpstr>
      <vt:lpstr>Auswirkungen von Mikroplastik auf aquatische Würmer</vt:lpstr>
      <vt:lpstr>Mikroplastik (MP)</vt:lpstr>
      <vt:lpstr>Mikroplastik (MP)</vt:lpstr>
      <vt:lpstr>Modellorganismus: Glanzwurm</vt:lpstr>
      <vt:lpstr>Modellorganismus: Glanzwurm</vt:lpstr>
      <vt:lpstr>Fragestellungen</vt:lpstr>
      <vt:lpstr>Darmverweilzeit von MP Fasern und Partikeln</vt:lpstr>
      <vt:lpstr>Darmverweilzeit von MP Fasern und Partikeln</vt:lpstr>
      <vt:lpstr>Darmverweilzeit von MP Fasern und Partikeln</vt:lpstr>
      <vt:lpstr>PowerPoint-Präsentation</vt:lpstr>
      <vt:lpstr>PowerPoint-Präsentation</vt:lpstr>
      <vt:lpstr>Darmverweilzeit von MP Fasern und Partikeln</vt:lpstr>
      <vt:lpstr>Einfluss unterschiedlicher Polymersorten</vt:lpstr>
      <vt:lpstr>Einfluss unterschiedlicher Polymersorten</vt:lpstr>
      <vt:lpstr>Einfluss unterschiedlicher Polymersorten</vt:lpstr>
      <vt:lpstr>Fazit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Auswirkungen von Mikroplastik auf aquatische Würmer</dc:title>
  <dc:creator>Moses, Sonya Ranita</dc:creator>
  <cp:lastModifiedBy>Moses, Sonya Ranita</cp:lastModifiedBy>
  <cp:revision>19</cp:revision>
  <dcterms:created xsi:type="dcterms:W3CDTF">2021-07-27T11:01:00Z</dcterms:created>
  <dcterms:modified xsi:type="dcterms:W3CDTF">2021-08-02T08:15:03Z</dcterms:modified>
</cp:coreProperties>
</file>