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68" r:id="rId3"/>
    <p:sldId id="258" r:id="rId4"/>
    <p:sldId id="257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69" r:id="rId17"/>
    <p:sldId id="272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 Schür" initials="CS" lastIdx="2" clrIdx="0">
    <p:extLst>
      <p:ext uri="{19B8F6BF-5375-455C-9EA6-DF929625EA0E}">
        <p15:presenceInfo xmlns:p15="http://schemas.microsoft.com/office/powerpoint/2012/main" userId="ebb1c31209f494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122" d="100"/>
          <a:sy n="122" d="100"/>
        </p:scale>
        <p:origin x="9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EC2FD-E56F-467F-BBDD-9E0D6F086FBB}" type="datetimeFigureOut">
              <a:rPr lang="de-DE" smtClean="0"/>
              <a:t>16.07.2021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91E5F-C618-45CA-A510-A702D09B9F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11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4A008-881A-4A11-9B53-410D01DD7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8C6178-7E50-4173-A6BE-1830A78CC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B5B8B0-0427-46AA-8B7F-60AC22939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247E-BB18-48E6-9BBE-4260E6D5742A}" type="datetime1">
              <a:rPr lang="de-DE" smtClean="0"/>
              <a:t>16.07.2021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008E26-D119-476F-AB10-DBF085FFD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BBBEB5-D0C5-472B-98B2-1BB98DF4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84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7BC191-B655-4CC7-A256-A68819961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36412D8-17F9-44F1-8F7E-82DFD0F84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E8AF30-BD93-49FD-BB04-B4E76733B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AAE1-A5B4-493E-A1F3-008A6C849DD1}" type="datetime1">
              <a:rPr lang="de-DE" smtClean="0"/>
              <a:t>16.07.2021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7C33EC-469C-4BE3-BB95-74512827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EBEE09-2BCC-48D7-9600-1F8D1D9A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89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AEBDD6F-92E6-4FE4-AE3D-4E09BACBB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1279E6F-0407-46EF-89BF-65B5C84D8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345F1F-F693-4908-B814-A58D830BF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270FC-5A8F-4D2D-A359-045C14DA18AE}" type="datetime1">
              <a:rPr lang="de-DE" smtClean="0"/>
              <a:t>16.07.2021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CD6F46-133F-4912-B94B-CD0F9DF9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06F9EB-485D-40B3-91C0-92CCB1A19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10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F0C84-3B5A-4B98-8C0A-222741EB6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8CCF21-3FE5-44D4-9F50-DFFC5F79C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43CE07-5B5B-45E0-825F-E2F698E7A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A64B-093A-401B-9D94-40A1EECD9E37}" type="datetime1">
              <a:rPr lang="de-DE" smtClean="0"/>
              <a:t>16.07.2021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F7893B-CE31-409B-85F7-1298BD25F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CC096A-9D53-48B6-B6E6-3602CD2A6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4306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19DDE-2500-4674-ADEE-31C94A70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601493-9879-45B4-AE21-D6BCC0303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5704F3-0D19-4C52-BA0A-DE33EB497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6C255-ED40-4A37-8472-966F3FBF3577}" type="datetime1">
              <a:rPr lang="de-DE" smtClean="0"/>
              <a:t>16.07.2021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F05699-4CA9-4F42-B805-D2EE3E215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6F1C61-0C95-4B5F-8043-5B22150BA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4470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F753C-CDC1-4A5A-8B1E-3D441107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2DC77D-08FB-4C31-9692-DE68AECEA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1A26C0-778A-4597-85B0-463FF0FE4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B5D88D-D35E-4338-8182-A098696B2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24F0-EE23-4E36-96F0-D4E6C427DA06}" type="datetime1">
              <a:rPr lang="de-DE" smtClean="0"/>
              <a:t>16.07.2021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F555E30-89F5-45B8-BD27-D75BDCE5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7CA3EF-7710-4589-9ABC-517A41335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10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74B65-CE9C-442A-A8E0-C344A894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A28CFE-CCF3-42A5-AD2A-AA7310608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678D27F-F992-4DF3-9F10-FAB48F167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CA6B23B-65C1-4040-8C73-4A9C2AE13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F12DEE2-F4BA-4CD1-AB6A-599A9F978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FFAED9B-A265-4CF2-A0F6-501706AC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4C3A3-527D-495F-8967-823B87D717D6}" type="datetime1">
              <a:rPr lang="de-DE" smtClean="0"/>
              <a:t>16.07.2021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1D685E3-2754-4C8D-9F0F-A29487F8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C4300CF-E5FE-4A51-A625-4351A33E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836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113B1-6A3E-4491-9407-A1B6146C3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8AEAE6C-D52A-48FE-902B-F5F2C04F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84EA3-5A8D-4973-B272-EB692A100E7A}" type="datetime1">
              <a:rPr lang="de-DE" smtClean="0"/>
              <a:t>16.07.2021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37BBEF0-567E-4D51-8DA1-DE455648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2E0CAF-10C4-426E-97B3-52E5E62A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23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5CBA5E8-669D-4CEC-AA34-8B0871DF0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D508-882F-4788-A71C-52D64AC5C98E}" type="datetime1">
              <a:rPr lang="de-DE" smtClean="0"/>
              <a:t>16.07.2021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F41889A-A39A-4B57-AD47-71CF05726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DD0D4D-B53B-4DB1-AA6F-94E76F75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333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581F33-4695-4E21-9707-C2D9D962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071C5A-E511-4FD1-A447-C15D60189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1CD046-358D-4F3E-B51B-43B0A299E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2AFB0D2-42BF-4CC5-8D5B-634DE25BF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B43B-3083-48C4-ACAB-1C0AB9B77540}" type="datetime1">
              <a:rPr lang="de-DE" smtClean="0"/>
              <a:t>16.07.2021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7AA2477-9F00-43DF-8E24-216F8B0FD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A1F0655-EC4E-4F4B-9F71-19C98477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39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DCD4C-9D49-462B-B65B-8517D4F0F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968CAE5-BF32-4351-92FF-04A66A76E5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8FDC7D-3EB5-4787-B12C-FFFF54C9D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273DDD6-AC2C-4854-927B-2F2B5BD55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38035-E061-4E44-8D87-F59A7545DE79}" type="datetime1">
              <a:rPr lang="de-DE" smtClean="0"/>
              <a:t>16.07.2021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E49454-2D8F-46E6-AE85-037B11F1F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A09BEA-C03E-40B3-9624-EA7532D0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54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3AD3E3B-48AD-4036-B913-D67E3852E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E5F1F7-FE64-427A-829C-AE4EEE8FC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ED23B3-BC7D-44AA-9FD4-0EE663FC47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EA9C1-688D-4E76-9658-0981390EF311}" type="datetime1">
              <a:rPr lang="de-DE" smtClean="0"/>
              <a:t>16.07.2021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A429DC-9839-4A63-9D54-6872A3859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94ADAE-B4B0-4BA5-82BB-21DB9CE57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850CB-8A49-41FF-9AF3-DB465DCC48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82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youtube.com/watch?v=iOc0AuHAtD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A4F1C6C-A267-4BC9-96E5-D9E9FC3D49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3"/>
            <a:ext cx="12192000" cy="684627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4D71524-C684-45F3-83B9-C90C9DB455C7}"/>
              </a:ext>
            </a:extLst>
          </p:cNvPr>
          <p:cNvSpPr/>
          <p:nvPr/>
        </p:nvSpPr>
        <p:spPr>
          <a:xfrm>
            <a:off x="-1" y="0"/>
            <a:ext cx="8572501" cy="3711036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A7A4F1-2846-4B0B-B8D7-50B827F21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8572500" cy="3711036"/>
          </a:xfrm>
          <a:noFill/>
        </p:spPr>
        <p:txBody>
          <a:bodyPr>
            <a:noAutofit/>
          </a:bodyPr>
          <a:lstStyle/>
          <a:p>
            <a:pPr algn="l"/>
            <a:r>
              <a:rPr lang="de-DE" sz="6600" b="1" dirty="0">
                <a:solidFill>
                  <a:srgbClr val="FFC000"/>
                </a:solidFill>
              </a:rPr>
              <a:t>Mikroplastik-Monitoring</a:t>
            </a:r>
            <a:br>
              <a:rPr lang="de-DE" sz="6600" b="1" dirty="0">
                <a:solidFill>
                  <a:srgbClr val="FFC000"/>
                </a:solidFill>
              </a:rPr>
            </a:br>
            <a:r>
              <a:rPr lang="de-DE" sz="6600" b="1" dirty="0">
                <a:solidFill>
                  <a:srgbClr val="FFC000"/>
                </a:solidFill>
              </a:rPr>
              <a:t>mit Muscheln</a:t>
            </a:r>
            <a:br>
              <a:rPr lang="de-DE" sz="6600" b="1" dirty="0">
                <a:solidFill>
                  <a:srgbClr val="FFC000"/>
                </a:solidFill>
              </a:rPr>
            </a:br>
            <a:r>
              <a:rPr lang="de-DE" sz="6600" b="1" dirty="0">
                <a:solidFill>
                  <a:srgbClr val="FFC000"/>
                </a:solidFill>
              </a:rPr>
              <a:t>in der Weser – </a:t>
            </a:r>
            <a:br>
              <a:rPr lang="de-DE" sz="6600" b="1" dirty="0">
                <a:solidFill>
                  <a:srgbClr val="FFC000"/>
                </a:solidFill>
              </a:rPr>
            </a:br>
            <a:r>
              <a:rPr lang="de-DE" sz="6600" b="1" dirty="0">
                <a:solidFill>
                  <a:srgbClr val="FFC000"/>
                </a:solidFill>
              </a:rPr>
              <a:t>ein PlaWes-Projekt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2A797E-BF0D-405E-AD90-6A07496892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b="1" dirty="0"/>
          </a:p>
          <a:p>
            <a:r>
              <a:rPr lang="de-DE" b="1" dirty="0"/>
              <a:t>Goethe Universität Frankfurt am Main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70470BB-AF0F-4EE3-8E99-96EC36DEA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580868"/>
            <a:ext cx="1981200" cy="127127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B2A929D1-9A69-4C66-A104-FAC9589BAC12}"/>
              </a:ext>
            </a:extLst>
          </p:cNvPr>
          <p:cNvSpPr/>
          <p:nvPr/>
        </p:nvSpPr>
        <p:spPr>
          <a:xfrm>
            <a:off x="-1" y="5781675"/>
            <a:ext cx="1781175" cy="1070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4" descr="https://bscw.server.uni-frankfurt.de/bscw/bscw.cgi/d7233075/logo_universitaet_neu_trans_big.gif">
            <a:extLst>
              <a:ext uri="{FF2B5EF4-FFF2-40B4-BE49-F238E27FC236}">
                <a16:creationId xmlns:a16="http://schemas.microsoft.com/office/drawing/2014/main" id="{32B9F860-8FFC-457C-94AD-07CF6370A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5" y="5953369"/>
            <a:ext cx="13255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119312" y="5998009"/>
            <a:ext cx="7953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</a:rPr>
              <a:t>Christoph </a:t>
            </a:r>
            <a:r>
              <a:rPr lang="de-DE" sz="1400" smtClean="0">
                <a:solidFill>
                  <a:schemeClr val="bg1"/>
                </a:solidFill>
              </a:rPr>
              <a:t>Schür</a:t>
            </a:r>
            <a:r>
              <a:rPr lang="de-DE" baseline="30000" smtClean="0">
                <a:solidFill>
                  <a:schemeClr val="bg1"/>
                </a:solidFill>
              </a:rPr>
              <a:t>1,*</a:t>
            </a:r>
            <a:r>
              <a:rPr lang="de-DE" sz="1400" smtClean="0">
                <a:solidFill>
                  <a:schemeClr val="bg1"/>
                </a:solidFill>
              </a:rPr>
              <a:t>, </a:t>
            </a:r>
            <a:r>
              <a:rPr lang="de-DE" sz="1400" dirty="0">
                <a:solidFill>
                  <a:schemeClr val="bg1"/>
                </a:solidFill>
              </a:rPr>
              <a:t>Nina </a:t>
            </a:r>
            <a:r>
              <a:rPr lang="de-DE" sz="1400" dirty="0" smtClean="0">
                <a:solidFill>
                  <a:schemeClr val="bg1"/>
                </a:solidFill>
              </a:rPr>
              <a:t>Jeckel</a:t>
            </a:r>
            <a:r>
              <a:rPr lang="de-DE" baseline="30000" dirty="0">
                <a:solidFill>
                  <a:schemeClr val="bg1"/>
                </a:solidFill>
              </a:rPr>
              <a:t>1</a:t>
            </a:r>
            <a:r>
              <a:rPr lang="de-DE" sz="1400" dirty="0" smtClean="0">
                <a:solidFill>
                  <a:schemeClr val="bg1"/>
                </a:solidFill>
              </a:rPr>
              <a:t>, </a:t>
            </a:r>
            <a:r>
              <a:rPr lang="de-DE" sz="1400" dirty="0">
                <a:solidFill>
                  <a:schemeClr val="bg1"/>
                </a:solidFill>
              </a:rPr>
              <a:t>Martin </a:t>
            </a:r>
            <a:r>
              <a:rPr lang="de-DE" sz="1400" dirty="0" smtClean="0">
                <a:solidFill>
                  <a:schemeClr val="bg1"/>
                </a:solidFill>
              </a:rPr>
              <a:t>Wagner</a:t>
            </a:r>
            <a:r>
              <a:rPr lang="de-DE" baseline="30000" dirty="0">
                <a:solidFill>
                  <a:schemeClr val="bg1"/>
                </a:solidFill>
              </a:rPr>
              <a:t>2</a:t>
            </a:r>
            <a:r>
              <a:rPr lang="de-DE" sz="1400" dirty="0" smtClean="0">
                <a:solidFill>
                  <a:schemeClr val="bg1"/>
                </a:solidFill>
              </a:rPr>
              <a:t>, </a:t>
            </a:r>
            <a:r>
              <a:rPr lang="de-DE" sz="1400" dirty="0">
                <a:solidFill>
                  <a:schemeClr val="bg1"/>
                </a:solidFill>
              </a:rPr>
              <a:t>Jörg </a:t>
            </a:r>
            <a:r>
              <a:rPr lang="de-DE" sz="1400" dirty="0" smtClean="0">
                <a:solidFill>
                  <a:schemeClr val="bg1"/>
                </a:solidFill>
              </a:rPr>
              <a:t>Oehlmann</a:t>
            </a:r>
            <a:r>
              <a:rPr lang="de-DE" baseline="30000" dirty="0">
                <a:solidFill>
                  <a:schemeClr val="bg1"/>
                </a:solidFill>
              </a:rPr>
              <a:t>1</a:t>
            </a:r>
            <a:endParaRPr lang="de-DE" sz="1400" dirty="0">
              <a:solidFill>
                <a:schemeClr val="bg1"/>
              </a:solidFill>
            </a:endParaRPr>
          </a:p>
          <a:p>
            <a:r>
              <a:rPr lang="de-DE" sz="1400" dirty="0">
                <a:solidFill>
                  <a:schemeClr val="bg1"/>
                </a:solidFill>
              </a:rPr>
              <a:t>    </a:t>
            </a:r>
            <a:r>
              <a:rPr lang="de-DE" baseline="30000" dirty="0">
                <a:solidFill>
                  <a:schemeClr val="bg1"/>
                </a:solidFill>
              </a:rPr>
              <a:t>1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>
                <a:solidFill>
                  <a:schemeClr val="bg1"/>
                </a:solidFill>
              </a:rPr>
              <a:t>Abteilung Aquatische Ökotoxikologie, Goethe Universität, Frankfurt am Main, Deutschland</a:t>
            </a:r>
          </a:p>
          <a:p>
            <a:r>
              <a:rPr lang="de-DE" sz="1400" dirty="0">
                <a:solidFill>
                  <a:schemeClr val="bg1"/>
                </a:solidFill>
              </a:rPr>
              <a:t>    </a:t>
            </a:r>
            <a:r>
              <a:rPr lang="de-DE" baseline="30000" dirty="0">
                <a:solidFill>
                  <a:schemeClr val="bg1"/>
                </a:solidFill>
              </a:rPr>
              <a:t>2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>
                <a:solidFill>
                  <a:schemeClr val="bg1"/>
                </a:solidFill>
              </a:rPr>
              <a:t>Institut für Biologie</a:t>
            </a:r>
            <a:r>
              <a:rPr lang="de-DE" sz="1400" dirty="0" smtClean="0">
                <a:solidFill>
                  <a:schemeClr val="bg1"/>
                </a:solidFill>
              </a:rPr>
              <a:t>, Technisch-Naturwissenschaftliche </a:t>
            </a:r>
            <a:r>
              <a:rPr lang="de-DE" sz="1400" dirty="0">
                <a:solidFill>
                  <a:schemeClr val="bg1"/>
                </a:solidFill>
              </a:rPr>
              <a:t>Universität Norwegens, Trondheim, Norwegen</a:t>
            </a:r>
          </a:p>
          <a:p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89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25E0D5-B48F-4ECB-A341-F0780DEF2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Schritt: SDS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9CB218B-5E55-4AF0-B35A-091A29425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4" b="23160"/>
          <a:stretch/>
        </p:blipFill>
        <p:spPr>
          <a:xfrm>
            <a:off x="6039908" y="547254"/>
            <a:ext cx="5801784" cy="2881746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2CF304E-88DC-4405-928E-43124DACD7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6" b="24175"/>
          <a:stretch/>
        </p:blipFill>
        <p:spPr>
          <a:xfrm>
            <a:off x="5032124" y="3429000"/>
            <a:ext cx="6809568" cy="324658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EECF63A-95DA-4625-B9C9-7B26CA7D4EDD}"/>
              </a:ext>
            </a:extLst>
          </p:cNvPr>
          <p:cNvSpPr txBox="1"/>
          <p:nvPr/>
        </p:nvSpPr>
        <p:spPr>
          <a:xfrm>
            <a:off x="350308" y="1988127"/>
            <a:ext cx="55083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Nach dem Sezieren wird der Eingeweidesack mit SDS (Sodium-</a:t>
            </a:r>
            <a:r>
              <a:rPr lang="de-DE" sz="2800" dirty="0" err="1"/>
              <a:t>dodecyl</a:t>
            </a:r>
            <a:r>
              <a:rPr lang="de-DE" sz="2800" dirty="0"/>
              <a:t>-Sulfat) leicht aufgelöst und</a:t>
            </a:r>
          </a:p>
          <a:p>
            <a:r>
              <a:rPr lang="de-DE" sz="2800" dirty="0"/>
              <a:t>abfiltriert.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A17638A-A3FD-4CB4-9D2F-87F899BA86A9}"/>
              </a:ext>
            </a:extLst>
          </p:cNvPr>
          <p:cNvSpPr txBox="1"/>
          <p:nvPr/>
        </p:nvSpPr>
        <p:spPr>
          <a:xfrm>
            <a:off x="7943850" y="200025"/>
            <a:ext cx="2863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Kontrollprobe ohne Muschel</a:t>
            </a:r>
          </a:p>
        </p:txBody>
      </p:sp>
      <p:cxnSp>
        <p:nvCxnSpPr>
          <p:cNvPr id="11" name="Verbinder: gekrümmt 10">
            <a:extLst>
              <a:ext uri="{FF2B5EF4-FFF2-40B4-BE49-F238E27FC236}">
                <a16:creationId xmlns:a16="http://schemas.microsoft.com/office/drawing/2014/main" id="{78E9FAEC-C94E-4CF4-9267-A339F0CE4A4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162103" y="760928"/>
            <a:ext cx="1192768" cy="809625"/>
          </a:xfrm>
          <a:prstGeom prst="curvedConnector3">
            <a:avLst>
              <a:gd name="adj1" fmla="val 52396"/>
            </a:avLst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2F54DEAD-864D-4511-B9DD-941D287BF80E}"/>
              </a:ext>
            </a:extLst>
          </p:cNvPr>
          <p:cNvSpPr/>
          <p:nvPr/>
        </p:nvSpPr>
        <p:spPr>
          <a:xfrm>
            <a:off x="7439025" y="6238875"/>
            <a:ext cx="2914649" cy="4191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3 Tage später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A0054DD-096C-4E68-87F6-A16FFBB46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8159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0C8B7-2992-4518-857B-334BCB60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Schritt: H</a:t>
            </a:r>
            <a:r>
              <a:rPr lang="de-DE" baseline="-25000" dirty="0"/>
              <a:t>2</a:t>
            </a:r>
            <a:r>
              <a:rPr lang="de-DE" dirty="0"/>
              <a:t>O</a:t>
            </a:r>
            <a:r>
              <a:rPr lang="de-DE" baseline="-25000" dirty="0"/>
              <a:t>2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A93DCC2-AB31-460E-82B1-273F3E5A7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9827" y="2040840"/>
            <a:ext cx="4352925" cy="3264693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372568C-513C-4CCA-AD78-EF2F949CE5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r="25356" b="10436"/>
          <a:stretch/>
        </p:blipFill>
        <p:spPr>
          <a:xfrm>
            <a:off x="7910584" y="1496723"/>
            <a:ext cx="3941325" cy="435292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DE84A53-5DBE-4942-B204-9EF86BC407BD}"/>
              </a:ext>
            </a:extLst>
          </p:cNvPr>
          <p:cNvSpPr txBox="1"/>
          <p:nvPr/>
        </p:nvSpPr>
        <p:spPr>
          <a:xfrm>
            <a:off x="192698" y="1898957"/>
            <a:ext cx="444929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Wasserstoffperoxid löst ganz grob das Gewebe auf. Was zurück bleibt sind stabile Proteine, Fette und Chitin, das die Muscheln aus der Umwelt aufgenommen haben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9CF4A7B-507B-4ACE-A518-A468F14EDAB4}"/>
              </a:ext>
            </a:extLst>
          </p:cNvPr>
          <p:cNvSpPr/>
          <p:nvPr/>
        </p:nvSpPr>
        <p:spPr>
          <a:xfrm>
            <a:off x="4643943" y="5438775"/>
            <a:ext cx="3264692" cy="4108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Vorher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561C980-AC9D-4E76-9AF3-15F7DA22E872}"/>
              </a:ext>
            </a:extLst>
          </p:cNvPr>
          <p:cNvSpPr/>
          <p:nvPr/>
        </p:nvSpPr>
        <p:spPr>
          <a:xfrm>
            <a:off x="7908634" y="5438774"/>
            <a:ext cx="3941325" cy="4108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Nachher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ACBDFC-53A8-4464-A3BD-7BED1E1D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0551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16EACD-031C-4E94-BF3B-990295D5E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Enzymverdau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27304B-E6D1-4FAE-903F-98CB2118C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24475" cy="4351338"/>
          </a:xfrm>
        </p:spPr>
        <p:txBody>
          <a:bodyPr/>
          <a:lstStyle/>
          <a:p>
            <a:r>
              <a:rPr lang="de-DE" dirty="0"/>
              <a:t>Nacheinander werden die Proben dann noch mit Lipase (Fett-verdauendes Enzym), Protease(Protein-verdauendes Enzym) und </a:t>
            </a:r>
            <a:r>
              <a:rPr lang="de-DE" dirty="0" err="1"/>
              <a:t>Chitinase</a:t>
            </a:r>
            <a:r>
              <a:rPr lang="de-DE" dirty="0"/>
              <a:t> (Chitin-verdauendes Enzym) behandelt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C7E330-9EC7-440F-9E43-0A380C0C864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74" y="1027110"/>
            <a:ext cx="5168901" cy="387667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44E490C-7109-492C-8DA3-2F3E8DF37FA0}"/>
              </a:ext>
            </a:extLst>
          </p:cNvPr>
          <p:cNvSpPr txBox="1"/>
          <p:nvPr/>
        </p:nvSpPr>
        <p:spPr>
          <a:xfrm>
            <a:off x="6708774" y="1027109"/>
            <a:ext cx="5168901" cy="4616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Chitin auf einem Probe-Filter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03FA75-1FF6-42F5-B96B-37967CA6D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2492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0096D7-0CFF-42F3-AE3E-82C95472C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Analyse: µFTIR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97A167-EFA4-4269-A416-5018F1CF7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90439" cy="4351338"/>
          </a:xfrm>
        </p:spPr>
        <p:txBody>
          <a:bodyPr/>
          <a:lstStyle/>
          <a:p>
            <a:r>
              <a:rPr lang="de-DE" dirty="0"/>
              <a:t>Am Ende bleiben nur die Mikroplastik-Partikel auf einem Edelstahlfilter übrig</a:t>
            </a:r>
          </a:p>
          <a:p>
            <a:r>
              <a:rPr lang="de-DE" dirty="0"/>
              <a:t>Analyse durch ein Fourier-Transformations-Infrarotspektrometer (FTIR)</a:t>
            </a:r>
          </a:p>
          <a:p>
            <a:r>
              <a:rPr lang="de-DE" dirty="0"/>
              <a:t>Partikel werden mittels Infrarotstrahlung identifiziert und der Plastik-Typ wird bestimmt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4E74CF-D5D1-4715-A16E-AE7E467B5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347" y="0"/>
            <a:ext cx="514350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F761EE9-4C7B-41FB-8525-2226CEBA3BA9}"/>
              </a:ext>
            </a:extLst>
          </p:cNvPr>
          <p:cNvSpPr/>
          <p:nvPr/>
        </p:nvSpPr>
        <p:spPr>
          <a:xfrm>
            <a:off x="6955347" y="6350466"/>
            <a:ext cx="5143500" cy="5075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FTIR an der Universität Bayreuth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323E0EA-ADF9-4ABA-B684-7391E84B2047}"/>
              </a:ext>
            </a:extLst>
          </p:cNvPr>
          <p:cNvSpPr txBox="1"/>
          <p:nvPr/>
        </p:nvSpPr>
        <p:spPr>
          <a:xfrm>
            <a:off x="6955347" y="0"/>
            <a:ext cx="1802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©Sonya Moses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A3D4DE1F-1BD4-42E9-B401-6CD34693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1284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E6C6538-18D0-406F-ADB3-4371A577D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85" y="228553"/>
            <a:ext cx="10241431" cy="6400895"/>
          </a:xfrm>
        </p:spPr>
      </p:pic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FC22E727-05BD-47F5-81D5-D4A23AEBC3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2"/>
          <a:stretch/>
        </p:blipFill>
        <p:spPr>
          <a:xfrm>
            <a:off x="6249798" y="228552"/>
            <a:ext cx="4966917" cy="640089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CCEC8FF-99FD-40B5-8DBD-3CA68BEFC343}"/>
              </a:ext>
            </a:extLst>
          </p:cNvPr>
          <p:cNvSpPr/>
          <p:nvPr/>
        </p:nvSpPr>
        <p:spPr>
          <a:xfrm>
            <a:off x="6761527" y="1115736"/>
            <a:ext cx="4219662" cy="4639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1820C2D-8860-4402-B443-C8D90BD83DAF}"/>
              </a:ext>
            </a:extLst>
          </p:cNvPr>
          <p:cNvSpPr txBox="1"/>
          <p:nvPr/>
        </p:nvSpPr>
        <p:spPr>
          <a:xfrm>
            <a:off x="2018950" y="2214694"/>
            <a:ext cx="4077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Der Filter wird als Raster abfotografiert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34625D-562D-4B30-AC75-30D8A289D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3226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0E412E8-39F7-4E5A-B1CB-0DB81ED7E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47" y="190904"/>
            <a:ext cx="10361907" cy="6476192"/>
          </a:xfrm>
        </p:spPr>
      </p:pic>
      <p:pic>
        <p:nvPicPr>
          <p:cNvPr id="9" name="Inhaltsplatzhalter 7">
            <a:extLst>
              <a:ext uri="{FF2B5EF4-FFF2-40B4-BE49-F238E27FC236}">
                <a16:creationId xmlns:a16="http://schemas.microsoft.com/office/drawing/2014/main" id="{BC582B1F-6675-42AE-A9E7-2BF4DD5A14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7"/>
          <a:stretch/>
        </p:blipFill>
        <p:spPr>
          <a:xfrm>
            <a:off x="2961314" y="190904"/>
            <a:ext cx="8315639" cy="647619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465DE70-0189-4F39-99D4-44F500FCB33F}"/>
              </a:ext>
            </a:extLst>
          </p:cNvPr>
          <p:cNvSpPr txBox="1"/>
          <p:nvPr/>
        </p:nvSpPr>
        <p:spPr>
          <a:xfrm>
            <a:off x="201336" y="1317072"/>
            <a:ext cx="268447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Jedes vermessene Pixel hat ein eigenes spezifisches Spektrum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Wenn benachbarte Pixel ein identisches Spektrum haben werden sie zu einem Partikel zusammen gerechnet</a:t>
            </a:r>
          </a:p>
        </p:txBody>
      </p: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ACBC7F8C-D42A-42FD-AD9E-1544E91B3669}"/>
              </a:ext>
            </a:extLst>
          </p:cNvPr>
          <p:cNvCxnSpPr>
            <a:cxnSpLocks/>
            <a:stCxn id="10" idx="0"/>
          </p:cNvCxnSpPr>
          <p:nvPr/>
        </p:nvCxnSpPr>
        <p:spPr>
          <a:xfrm rot="5400000" flipH="1" flipV="1">
            <a:off x="4785919" y="-2890008"/>
            <a:ext cx="964737" cy="7449424"/>
          </a:xfrm>
          <a:prstGeom prst="bentConnector2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22B6571F-4CEB-41DB-AA4F-C2D31B181FD3}"/>
              </a:ext>
            </a:extLst>
          </p:cNvPr>
          <p:cNvCxnSpPr/>
          <p:nvPr/>
        </p:nvCxnSpPr>
        <p:spPr>
          <a:xfrm>
            <a:off x="8992998" y="352338"/>
            <a:ext cx="0" cy="11492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92412DA-F50F-4049-A175-79E97D9D0870}"/>
              </a:ext>
            </a:extLst>
          </p:cNvPr>
          <p:cNvCxnSpPr/>
          <p:nvPr/>
        </p:nvCxnSpPr>
        <p:spPr>
          <a:xfrm>
            <a:off x="2525086" y="4135772"/>
            <a:ext cx="68789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BB326AE8-D5E0-4AE5-8C82-D884E4B88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4314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3FA1AB38-E187-43AA-B4EC-FE858976DB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85" y="228552"/>
            <a:ext cx="10241431" cy="64008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3967DA9-DD81-4871-ADC9-0351782D2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E6C6538-18D0-406F-ADB3-4371A577D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75285" y="228553"/>
            <a:ext cx="5120715" cy="6400895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1F6CCDE-0FF0-4ECF-BE5F-2CCD4EDBC290}"/>
              </a:ext>
            </a:extLst>
          </p:cNvPr>
          <p:cNvSpPr txBox="1"/>
          <p:nvPr/>
        </p:nvSpPr>
        <p:spPr>
          <a:xfrm>
            <a:off x="6811861" y="1436244"/>
            <a:ext cx="3322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Jeder Partikel wird dann vermessen und einem Plastik-Typen zugeordnet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6128FBE2-DEF1-4F11-83E9-B5CC7B00A560}"/>
              </a:ext>
            </a:extLst>
          </p:cNvPr>
          <p:cNvCxnSpPr/>
          <p:nvPr/>
        </p:nvCxnSpPr>
        <p:spPr>
          <a:xfrm flipV="1">
            <a:off x="8472881" y="662730"/>
            <a:ext cx="0" cy="7735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D8E1DAEC-0323-4152-ADC5-C71E7DF2EA51}"/>
              </a:ext>
            </a:extLst>
          </p:cNvPr>
          <p:cNvCxnSpPr/>
          <p:nvPr/>
        </p:nvCxnSpPr>
        <p:spPr>
          <a:xfrm flipH="1">
            <a:off x="3867325" y="662730"/>
            <a:ext cx="46055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82350B54-8221-4B86-9F78-3942FD4B3758}"/>
              </a:ext>
            </a:extLst>
          </p:cNvPr>
          <p:cNvCxnSpPr/>
          <p:nvPr/>
        </p:nvCxnSpPr>
        <p:spPr>
          <a:xfrm>
            <a:off x="3875714" y="662730"/>
            <a:ext cx="0" cy="11996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ACCACAE1-2140-4947-B42A-40DA98BBC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4419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827D4B-A20A-43EC-973D-7A79446F6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Ergebnisse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8590DCC-9D36-4761-B4F4-AF61C3310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23" y="542110"/>
            <a:ext cx="4539934" cy="6053246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85688A7-FF5F-4543-897B-92529D6AE023}"/>
              </a:ext>
            </a:extLst>
          </p:cNvPr>
          <p:cNvSpPr txBox="1"/>
          <p:nvPr/>
        </p:nvSpPr>
        <p:spPr>
          <a:xfrm>
            <a:off x="444617" y="1577130"/>
            <a:ext cx="66189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Analyse und Auswertung der Proben noch andauernd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Ergebnisse voraussichtlich im Frühjahr 2021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B32604C-A995-4D0C-8533-0E303FFD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6657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8AB77-9FBF-453B-A3F8-A348D400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Mikroplastik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423AFA-D56C-4DCA-9EDB-CFB61E89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38" y="1825625"/>
            <a:ext cx="5743662" cy="4351338"/>
          </a:xfrm>
        </p:spPr>
        <p:txBody>
          <a:bodyPr/>
          <a:lstStyle/>
          <a:p>
            <a:r>
              <a:rPr lang="de-DE" dirty="0"/>
              <a:t>Kleine Plastik Partikel (&lt; 5 mm)</a:t>
            </a:r>
          </a:p>
          <a:p>
            <a:r>
              <a:rPr lang="de-DE" dirty="0"/>
              <a:t>Gelangen aus verschiedensten Quellen in die Umwelt</a:t>
            </a:r>
          </a:p>
          <a:p>
            <a:r>
              <a:rPr lang="de-DE" dirty="0"/>
              <a:t>Werden von vielen Tieren aufgenommen</a:t>
            </a:r>
          </a:p>
          <a:p>
            <a:r>
              <a:rPr lang="de-DE" dirty="0"/>
              <a:t>Effekte unklar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28386B-80B9-458D-B5E2-11B9891BF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290" y="647481"/>
            <a:ext cx="6442745" cy="5635688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DCC5885-6922-4799-92F6-F14E14B41369}"/>
              </a:ext>
            </a:extLst>
          </p:cNvPr>
          <p:cNvCxnSpPr/>
          <p:nvPr/>
        </p:nvCxnSpPr>
        <p:spPr>
          <a:xfrm>
            <a:off x="4202884" y="2869035"/>
            <a:ext cx="170296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D27BC035-B26F-4EF4-B5B7-6FFF19C2748C}"/>
              </a:ext>
            </a:extLst>
          </p:cNvPr>
          <p:cNvSpPr txBox="1"/>
          <p:nvPr/>
        </p:nvSpPr>
        <p:spPr>
          <a:xfrm>
            <a:off x="9110444" y="6253499"/>
            <a:ext cx="252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Rochman</a:t>
            </a:r>
            <a:r>
              <a:rPr lang="de-DE" dirty="0"/>
              <a:t> et al. (2019)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951ED32-B552-42E9-AB62-103CF2B1B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1152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EB838B-DDBB-4BF3-B583-1064A22A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Fragestellung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454210-8832-4620-BB9C-205CCAFDE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8636" cy="4351338"/>
          </a:xfrm>
        </p:spPr>
        <p:txBody>
          <a:bodyPr/>
          <a:lstStyle/>
          <a:p>
            <a:r>
              <a:rPr lang="de-DE" dirty="0"/>
              <a:t>Wie hoch ist die Belastung von Wasser-bewohnenden Tieren durch Mikroplastik im Fluss Weser?</a:t>
            </a:r>
          </a:p>
          <a:p>
            <a:r>
              <a:rPr lang="de-DE" dirty="0"/>
              <a:t>Spielen konkrete Quellen für Mikroplastik eine Rolle bei der Belastung?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C96F7E-BA28-4C71-A46D-A77D636067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26" y="1045907"/>
            <a:ext cx="4850040" cy="27234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2B782F2-166B-48A5-BFC4-00EDA27267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26" y="3769391"/>
            <a:ext cx="4850040" cy="272348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EB439A3-18CA-4EB0-9671-317676E9445B}"/>
              </a:ext>
            </a:extLst>
          </p:cNvPr>
          <p:cNvSpPr txBox="1"/>
          <p:nvPr/>
        </p:nvSpPr>
        <p:spPr>
          <a:xfrm>
            <a:off x="10624245" y="3718640"/>
            <a:ext cx="1053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©Nina Jeckel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E47CF4-A215-439E-B6AB-E4CD0A68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2822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BC2B41-5DD4-4C93-BEB5-6E07CC2AC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Hintergrund	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D461BB-7630-49A3-8D4B-6345C21FE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Mikroplastik</a:t>
            </a:r>
          </a:p>
          <a:p>
            <a:r>
              <a:rPr lang="de-DE" dirty="0"/>
              <a:t>Identifikation von 12 interessanten</a:t>
            </a:r>
          </a:p>
          <a:p>
            <a:pPr marL="0" indent="0">
              <a:buNone/>
            </a:pPr>
            <a:r>
              <a:rPr lang="de-DE" dirty="0"/>
              <a:t>Standorten im Weser-Einzugsgebiet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Warum sind die Punkte interessant?</a:t>
            </a:r>
          </a:p>
          <a:p>
            <a:pPr marL="0" indent="0">
              <a:buNone/>
            </a:pPr>
            <a:r>
              <a:rPr lang="de-DE" dirty="0"/>
              <a:t>Jeweils ober- und unterhalb von</a:t>
            </a:r>
          </a:p>
          <a:p>
            <a:pPr marL="0" indent="0">
              <a:buNone/>
            </a:pPr>
            <a:r>
              <a:rPr lang="de-DE" dirty="0"/>
              <a:t>möglichen Quellen.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A15C03A-4A2B-4A61-B7AD-07D956D681C1}"/>
              </a:ext>
            </a:extLst>
          </p:cNvPr>
          <p:cNvGrpSpPr/>
          <p:nvPr/>
        </p:nvGrpSpPr>
        <p:grpSpPr>
          <a:xfrm>
            <a:off x="6980392" y="892206"/>
            <a:ext cx="4478183" cy="5073589"/>
            <a:chOff x="4608957" y="566605"/>
            <a:chExt cx="3890465" cy="4519982"/>
          </a:xfrm>
        </p:grpSpPr>
        <p:pic>
          <p:nvPicPr>
            <p:cNvPr id="5" name="Bildplatzhalter 30">
              <a:extLst>
                <a:ext uri="{FF2B5EF4-FFF2-40B4-BE49-F238E27FC236}">
                  <a16:creationId xmlns:a16="http://schemas.microsoft.com/office/drawing/2014/main" id="{57141F36-911F-46C2-945A-57CD3125A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57" y="566605"/>
              <a:ext cx="3890465" cy="4343400"/>
            </a:xfrm>
            <a:prstGeom prst="rect">
              <a:avLst/>
            </a:prstGeom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C3EC95B4-EB1B-488B-92C1-C868838594C9}"/>
                </a:ext>
              </a:extLst>
            </p:cNvPr>
            <p:cNvSpPr/>
            <p:nvPr/>
          </p:nvSpPr>
          <p:spPr>
            <a:xfrm>
              <a:off x="5989769" y="1489124"/>
              <a:ext cx="103414" cy="105138"/>
            </a:xfrm>
            <a:prstGeom prst="ellipse">
              <a:avLst/>
            </a:prstGeom>
            <a:solidFill>
              <a:srgbClr val="50B4C8">
                <a:alpha val="85098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DB44DB0A-27C1-4288-AC7E-7D440F668621}"/>
                </a:ext>
              </a:extLst>
            </p:cNvPr>
            <p:cNvSpPr/>
            <p:nvPr/>
          </p:nvSpPr>
          <p:spPr>
            <a:xfrm>
              <a:off x="6824157" y="4840366"/>
              <a:ext cx="159366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000" dirty="0" err="1">
                  <a:solidFill>
                    <a:srgbClr val="000000"/>
                  </a:solidFill>
                </a:rPr>
                <a:t>NordNordWest</a:t>
              </a:r>
              <a:r>
                <a:rPr lang="de-DE" sz="1000" dirty="0">
                  <a:solidFill>
                    <a:srgbClr val="000000"/>
                  </a:solidFill>
                </a:rPr>
                <a:t> (2007)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9169971-841E-40D2-913E-E1240A2CC6DE}"/>
                </a:ext>
              </a:extLst>
            </p:cNvPr>
            <p:cNvSpPr/>
            <p:nvPr/>
          </p:nvSpPr>
          <p:spPr>
            <a:xfrm>
              <a:off x="6368592" y="2502245"/>
              <a:ext cx="103414" cy="105138"/>
            </a:xfrm>
            <a:prstGeom prst="ellipse">
              <a:avLst/>
            </a:prstGeom>
            <a:solidFill>
              <a:srgbClr val="50B4C8">
                <a:alpha val="85098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3AFD49FC-84BE-4AB8-B893-893A76071C67}"/>
                </a:ext>
              </a:extLst>
            </p:cNvPr>
            <p:cNvSpPr/>
            <p:nvPr/>
          </p:nvSpPr>
          <p:spPr>
            <a:xfrm>
              <a:off x="6434449" y="3331394"/>
              <a:ext cx="103414" cy="105138"/>
            </a:xfrm>
            <a:prstGeom prst="ellipse">
              <a:avLst/>
            </a:prstGeom>
            <a:solidFill>
              <a:srgbClr val="50B4C8">
                <a:alpha val="85098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FF0D610-7D06-4E65-B1C2-BAE5610AB738}"/>
                </a:ext>
              </a:extLst>
            </p:cNvPr>
            <p:cNvSpPr/>
            <p:nvPr/>
          </p:nvSpPr>
          <p:spPr>
            <a:xfrm>
              <a:off x="7074527" y="2316564"/>
              <a:ext cx="103414" cy="105138"/>
            </a:xfrm>
            <a:prstGeom prst="ellipse">
              <a:avLst/>
            </a:prstGeom>
            <a:solidFill>
              <a:srgbClr val="50B4C8">
                <a:alpha val="85098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CBE23EB-AC4C-4940-B081-2CA369B35F3A}"/>
                </a:ext>
              </a:extLst>
            </p:cNvPr>
            <p:cNvSpPr/>
            <p:nvPr/>
          </p:nvSpPr>
          <p:spPr>
            <a:xfrm>
              <a:off x="5850606" y="1020566"/>
              <a:ext cx="103414" cy="105138"/>
            </a:xfrm>
            <a:prstGeom prst="ellipse">
              <a:avLst/>
            </a:prstGeom>
            <a:solidFill>
              <a:srgbClr val="50B4C8">
                <a:alpha val="85098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46759A29-BC8F-47A2-BA1A-DBE90C72FBFC}"/>
                </a:ext>
              </a:extLst>
            </p:cNvPr>
            <p:cNvSpPr/>
            <p:nvPr/>
          </p:nvSpPr>
          <p:spPr>
            <a:xfrm>
              <a:off x="5761520" y="924533"/>
              <a:ext cx="103414" cy="105138"/>
            </a:xfrm>
            <a:prstGeom prst="ellipse">
              <a:avLst/>
            </a:prstGeom>
            <a:solidFill>
              <a:srgbClr val="50B4C8">
                <a:alpha val="85098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C492FFB-24CD-440A-96C8-478161C82406}"/>
                </a:ext>
              </a:extLst>
            </p:cNvPr>
            <p:cNvSpPr/>
            <p:nvPr/>
          </p:nvSpPr>
          <p:spPr>
            <a:xfrm>
              <a:off x="5704724" y="806730"/>
              <a:ext cx="103414" cy="105138"/>
            </a:xfrm>
            <a:prstGeom prst="ellipse">
              <a:avLst/>
            </a:prstGeom>
            <a:solidFill>
              <a:srgbClr val="50B4C8">
                <a:alpha val="85098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3D799FCC-5E21-463F-B8F9-7AF96A5B7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3095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4ABE9D-CED6-45BC-B201-B077F98A7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Interessante Stellen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AA5A3E-A65E-4D87-9B65-6ABB2292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2418" cy="4351338"/>
          </a:xfrm>
        </p:spPr>
        <p:txBody>
          <a:bodyPr/>
          <a:lstStyle/>
          <a:p>
            <a:r>
              <a:rPr lang="de-DE" dirty="0"/>
              <a:t>Sportboothafen (z.B. Abgabe von Lackpartikeln)</a:t>
            </a:r>
          </a:p>
          <a:p>
            <a:r>
              <a:rPr lang="de-DE" dirty="0"/>
              <a:t>Kläranlage (Einleitung von Partikeln mit dem gereinigten Abwasser)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Ober- und unterhalb Stadtgebiet (Belastung durch eine Stadt höher?)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„Ende“ der Tide-unbeeinflussten Weser</a:t>
            </a: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758742C-7726-4994-A3DC-DD6E5B3D27FC}"/>
              </a:ext>
            </a:extLst>
          </p:cNvPr>
          <p:cNvGrpSpPr/>
          <p:nvPr/>
        </p:nvGrpSpPr>
        <p:grpSpPr>
          <a:xfrm>
            <a:off x="7165411" y="32043"/>
            <a:ext cx="5026589" cy="6793914"/>
            <a:chOff x="6982691" y="64086"/>
            <a:chExt cx="5026589" cy="679391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9D73A2F6-A4BF-4704-BEB7-F3AA8F34D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8"/>
            <a:stretch/>
          </p:blipFill>
          <p:spPr>
            <a:xfrm>
              <a:off x="6982692" y="64086"/>
              <a:ext cx="5026588" cy="2925227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0D72A77-5124-4F9E-B3B6-F11959667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496050" y="3451514"/>
              <a:ext cx="3893127" cy="2919845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5B3455D-B001-41F2-8AAB-98C12D213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969646" y="3818367"/>
              <a:ext cx="3893126" cy="2186140"/>
            </a:xfrm>
            <a:prstGeom prst="rect">
              <a:avLst/>
            </a:pr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9C73C56F-22CC-46D2-966F-6DCB6C09838A}"/>
              </a:ext>
            </a:extLst>
          </p:cNvPr>
          <p:cNvSpPr txBox="1"/>
          <p:nvPr/>
        </p:nvSpPr>
        <p:spPr>
          <a:xfrm>
            <a:off x="11253420" y="2886239"/>
            <a:ext cx="1053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©Nina Jeckel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44A1A4-2CFC-40B6-83E4-65D2BB4EA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7097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78AA08-4F86-4D94-BA3D-FB3BB2F6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07"/>
            <a:ext cx="10515600" cy="1325563"/>
          </a:xfrm>
        </p:spPr>
        <p:txBody>
          <a:bodyPr/>
          <a:lstStyle/>
          <a:p>
            <a:r>
              <a:rPr lang="de-DE" dirty="0"/>
              <a:t>Ansatz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0CD727-EEBB-4E96-8682-C1223680F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6145"/>
            <a:ext cx="7006551" cy="4920818"/>
          </a:xfrm>
        </p:spPr>
        <p:txBody>
          <a:bodyPr/>
          <a:lstStyle/>
          <a:p>
            <a:r>
              <a:rPr lang="de-DE" dirty="0"/>
              <a:t>Ausbringung von Käfigen mit Flussmuscheln (im Fluss selbst) und Miesmuscheln (in der Nordsee, dem Fluss vorgelagert)</a:t>
            </a:r>
          </a:p>
          <a:p>
            <a:r>
              <a:rPr lang="de-DE" dirty="0"/>
              <a:t>Verbleib für 6 Wochen</a:t>
            </a:r>
          </a:p>
          <a:p>
            <a:r>
              <a:rPr lang="de-DE" dirty="0"/>
              <a:t>Sezieren der Muscheln (nur Partikel </a:t>
            </a:r>
            <a:r>
              <a:rPr lang="de-DE" b="1" dirty="0"/>
              <a:t>IN</a:t>
            </a:r>
            <a:r>
              <a:rPr lang="de-DE" dirty="0"/>
              <a:t> der Muschel sind interessant, keine die Außen oder in den Kiemen hängen)</a:t>
            </a:r>
          </a:p>
          <a:p>
            <a:r>
              <a:rPr lang="de-DE" dirty="0"/>
              <a:t>Auflösen des Muschelgewebes </a:t>
            </a:r>
            <a:r>
              <a:rPr lang="de-DE" dirty="0">
                <a:sym typeface="Symbol" panose="05050102010706020507" pitchFamily="18" charset="2"/>
              </a:rPr>
              <a:t></a:t>
            </a:r>
            <a:r>
              <a:rPr lang="de-DE" dirty="0"/>
              <a:t> Mikroplastik bleibt</a:t>
            </a:r>
          </a:p>
          <a:p>
            <a:r>
              <a:rPr lang="de-DE" dirty="0"/>
              <a:t>Zählung und Analyse des Mikroplastiks aus dem Muschelgewebe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487593-8F24-4762-8745-A56B97D8FE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6"/>
          <a:stretch/>
        </p:blipFill>
        <p:spPr>
          <a:xfrm>
            <a:off x="7844751" y="3517106"/>
            <a:ext cx="4033212" cy="242731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ABDAFBD-6ACC-48D2-A1BD-EEAE79A8345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751" y="492197"/>
            <a:ext cx="4033212" cy="302490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0288668-2927-4269-8CEA-11382BE69178}"/>
              </a:ext>
            </a:extLst>
          </p:cNvPr>
          <p:cNvSpPr txBox="1"/>
          <p:nvPr/>
        </p:nvSpPr>
        <p:spPr>
          <a:xfrm>
            <a:off x="10976583" y="3284565"/>
            <a:ext cx="1053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©Nina Jeckel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A97E960-8962-4ACE-B4A4-35ABD31CF276}"/>
              </a:ext>
            </a:extLst>
          </p:cNvPr>
          <p:cNvSpPr txBox="1"/>
          <p:nvPr/>
        </p:nvSpPr>
        <p:spPr>
          <a:xfrm>
            <a:off x="10976583" y="3481268"/>
            <a:ext cx="1053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©Nina Jeckel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011C06-29B5-4FF2-8F92-88648208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3671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72905B-E9AA-4110-8E6F-A7700FB12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Muscheln?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E875BE9-EFFB-4ABA-AE9B-09ACF8E3DDBB}"/>
              </a:ext>
            </a:extLst>
          </p:cNvPr>
          <p:cNvSpPr txBox="1"/>
          <p:nvPr/>
        </p:nvSpPr>
        <p:spPr>
          <a:xfrm>
            <a:off x="247073" y="1400612"/>
            <a:ext cx="593898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Filtrierende Organismen </a:t>
            </a:r>
            <a:r>
              <a:rPr lang="de-DE" sz="2800" dirty="0">
                <a:sym typeface="Symbol" panose="05050102010706020507" pitchFamily="18" charset="2"/>
              </a:rPr>
              <a:t></a:t>
            </a:r>
            <a:r>
              <a:rPr lang="de-DE" sz="2800" dirty="0"/>
              <a:t> kommen stark in Kontakt mit schwimmenden Partikeln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Hohes Filtrationsvolumen (</a:t>
            </a:r>
            <a:r>
              <a:rPr lang="de-DE" sz="2800" dirty="0" err="1">
                <a:hlinkClick r:id="rId2"/>
              </a:rPr>
              <a:t>Youtube</a:t>
            </a:r>
            <a:r>
              <a:rPr lang="de-DE" sz="2800" dirty="0">
                <a:hlinkClick r:id="rId2"/>
              </a:rPr>
              <a:t>-Link</a:t>
            </a:r>
            <a:r>
              <a:rPr lang="de-DE" sz="2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Kommen an den Standorten natürlich vor (wichtig: keine fremden Arten einschleppen)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Aber: wahrscheinlich keine Ansammlung in der Muschel (Ausscheidung durch „Pseudo-</a:t>
            </a:r>
            <a:r>
              <a:rPr lang="de-DE" sz="2800" dirty="0" err="1"/>
              <a:t>Feces</a:t>
            </a:r>
            <a:r>
              <a:rPr lang="de-DE" sz="2800" dirty="0"/>
              <a:t>“)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74DB106-D3E3-4EBB-87E0-8985D9546F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r="19659" b="34815"/>
          <a:stretch/>
        </p:blipFill>
        <p:spPr>
          <a:xfrm>
            <a:off x="6563665" y="1193800"/>
            <a:ext cx="5628335" cy="44704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48F3E00-20EA-4115-9402-2C796BA93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3223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3A5658D-EC35-40A6-B5A6-454F3F6F3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7" t="30129" r="14937"/>
          <a:stretch/>
        </p:blipFill>
        <p:spPr>
          <a:xfrm rot="5400000">
            <a:off x="3248352" y="1082832"/>
            <a:ext cx="5801555" cy="4899170"/>
          </a:xfr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C252CF5-240A-447D-8355-A4A960607330}"/>
              </a:ext>
            </a:extLst>
          </p:cNvPr>
          <p:cNvCxnSpPr/>
          <p:nvPr/>
        </p:nvCxnSpPr>
        <p:spPr>
          <a:xfrm flipH="1">
            <a:off x="7709483" y="989901"/>
            <a:ext cx="1862356" cy="8976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BF2C9C60-0A48-43EC-9EFE-C8D76349D4D3}"/>
              </a:ext>
            </a:extLst>
          </p:cNvPr>
          <p:cNvCxnSpPr>
            <a:cxnSpLocks/>
          </p:cNvCxnSpPr>
          <p:nvPr/>
        </p:nvCxnSpPr>
        <p:spPr>
          <a:xfrm flipH="1" flipV="1">
            <a:off x="6628702" y="4609170"/>
            <a:ext cx="2416377" cy="3613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1F38976B-84C6-4567-91A9-EEC603FF29F3}"/>
              </a:ext>
            </a:extLst>
          </p:cNvPr>
          <p:cNvCxnSpPr>
            <a:cxnSpLocks/>
          </p:cNvCxnSpPr>
          <p:nvPr/>
        </p:nvCxnSpPr>
        <p:spPr>
          <a:xfrm>
            <a:off x="3120705" y="1573190"/>
            <a:ext cx="325632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4B8E1A96-3DC1-4626-877C-C17F723E5CC4}"/>
              </a:ext>
            </a:extLst>
          </p:cNvPr>
          <p:cNvCxnSpPr>
            <a:cxnSpLocks/>
          </p:cNvCxnSpPr>
          <p:nvPr/>
        </p:nvCxnSpPr>
        <p:spPr>
          <a:xfrm flipV="1">
            <a:off x="3120705" y="3532418"/>
            <a:ext cx="2017201" cy="10767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675C5405-6E5D-4668-A7B8-5282A86276ED}"/>
              </a:ext>
            </a:extLst>
          </p:cNvPr>
          <p:cNvCxnSpPr>
            <a:cxnSpLocks/>
          </p:cNvCxnSpPr>
          <p:nvPr/>
        </p:nvCxnSpPr>
        <p:spPr>
          <a:xfrm flipH="1">
            <a:off x="6277762" y="3318152"/>
            <a:ext cx="3487024" cy="349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B56E5056-3BA7-4507-A250-DDFF3DCDEF45}"/>
              </a:ext>
            </a:extLst>
          </p:cNvPr>
          <p:cNvSpPr txBox="1"/>
          <p:nvPr/>
        </p:nvSpPr>
        <p:spPr>
          <a:xfrm>
            <a:off x="151002" y="1280802"/>
            <a:ext cx="29697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 dirty="0"/>
              <a:t>„Fuß“</a:t>
            </a:r>
          </a:p>
          <a:p>
            <a:r>
              <a:rPr lang="de-DE" sz="3200" dirty="0"/>
              <a:t>(zum Graben und zur Fortbewegung)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C9E2FBE-F422-47EF-8385-F893076A976D}"/>
              </a:ext>
            </a:extLst>
          </p:cNvPr>
          <p:cNvSpPr txBox="1"/>
          <p:nvPr/>
        </p:nvSpPr>
        <p:spPr>
          <a:xfrm>
            <a:off x="738231" y="4316782"/>
            <a:ext cx="2903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Gewebe, das die Schale bildet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7F6433A-3B2C-496E-BBCF-08B0F82882C3}"/>
              </a:ext>
            </a:extLst>
          </p:cNvPr>
          <p:cNvSpPr txBox="1"/>
          <p:nvPr/>
        </p:nvSpPr>
        <p:spPr>
          <a:xfrm>
            <a:off x="9045079" y="4688130"/>
            <a:ext cx="2903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Kiemen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0642DAE-F85F-4D55-AD0E-2800E8E1D2DB}"/>
              </a:ext>
            </a:extLst>
          </p:cNvPr>
          <p:cNvSpPr txBox="1"/>
          <p:nvPr/>
        </p:nvSpPr>
        <p:spPr>
          <a:xfrm>
            <a:off x="9735779" y="2814445"/>
            <a:ext cx="2607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Eingeweide-Sack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D7AEA55-E279-4A68-8810-4C923E470F40}"/>
              </a:ext>
            </a:extLst>
          </p:cNvPr>
          <p:cNvSpPr txBox="1"/>
          <p:nvPr/>
        </p:nvSpPr>
        <p:spPr>
          <a:xfrm>
            <a:off x="9571839" y="697513"/>
            <a:ext cx="2903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Schale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3DAD394-428D-4266-93A2-9768C9DAC2F8}"/>
              </a:ext>
            </a:extLst>
          </p:cNvPr>
          <p:cNvSpPr/>
          <p:nvPr/>
        </p:nvSpPr>
        <p:spPr>
          <a:xfrm>
            <a:off x="9462782" y="2072081"/>
            <a:ext cx="2729218" cy="23153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8CD66E-5200-4FE0-A971-0446C242F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5310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30C08-820F-4683-996D-5D525168C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Eingeweidesack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A0EC98C-87A0-4C6A-AC88-A12B1DDB3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801784" cy="4351338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CF2E2E4-7703-43AE-8A7B-5E23B93B7C6B}"/>
              </a:ext>
            </a:extLst>
          </p:cNvPr>
          <p:cNvSpPr txBox="1"/>
          <p:nvPr/>
        </p:nvSpPr>
        <p:spPr>
          <a:xfrm>
            <a:off x="437528" y="1640821"/>
            <a:ext cx="51144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Problem:</a:t>
            </a:r>
          </a:p>
          <a:p>
            <a:r>
              <a:rPr lang="de-DE" sz="2800" dirty="0"/>
              <a:t>Analysemethode braucht die Partikel ohne Gewebe drumherum.</a:t>
            </a:r>
          </a:p>
          <a:p>
            <a:endParaRPr lang="de-DE" sz="2800" dirty="0"/>
          </a:p>
          <a:p>
            <a:r>
              <a:rPr lang="de-DE" sz="2800" b="1" dirty="0"/>
              <a:t>Lösung:</a:t>
            </a:r>
          </a:p>
          <a:p>
            <a:r>
              <a:rPr lang="de-DE" sz="2800" dirty="0"/>
              <a:t>Chemische &amp; enzymatische Behandlung, um das Gewebe aufzulösen, die Partikel aber zu erhalten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4411388-8926-4D17-B240-090B4C516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850CB-8A49-41FF-9AF3-DB465DCC4821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7084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539</Words>
  <Application>Microsoft Office PowerPoint</Application>
  <PresentationFormat>Breitbild</PresentationFormat>
  <Paragraphs>98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Office</vt:lpstr>
      <vt:lpstr>Mikroplastik-Monitoring mit Muscheln in der Weser –  ein PlaWes-Projekt</vt:lpstr>
      <vt:lpstr>Mikroplastik</vt:lpstr>
      <vt:lpstr>Fragestellung</vt:lpstr>
      <vt:lpstr>Hintergrund </vt:lpstr>
      <vt:lpstr>Interessante Stellen</vt:lpstr>
      <vt:lpstr>Ansatz</vt:lpstr>
      <vt:lpstr>Warum Muscheln?</vt:lpstr>
      <vt:lpstr>PowerPoint-Präsentation</vt:lpstr>
      <vt:lpstr>Eingeweidesack</vt:lpstr>
      <vt:lpstr>1. Schritt: SDS</vt:lpstr>
      <vt:lpstr>2. Schritt: H2O2</vt:lpstr>
      <vt:lpstr>Enzymverdau</vt:lpstr>
      <vt:lpstr>Analyse: µFTIR</vt:lpstr>
      <vt:lpstr>PowerPoint-Präsentation</vt:lpstr>
      <vt:lpstr>PowerPoint-Präsentation</vt:lpstr>
      <vt:lpstr>PowerPoint-Präsentation</vt:lpstr>
      <vt:lpstr>Ergebnisse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Mikroplastik-Monitoring in der Weser –  ein PlaWes-Projekt</dc:title>
  <dc:creator>Christoph Schür</dc:creator>
  <cp:lastModifiedBy>Martin Löder</cp:lastModifiedBy>
  <cp:revision>39</cp:revision>
  <dcterms:created xsi:type="dcterms:W3CDTF">2020-10-26T12:40:28Z</dcterms:created>
  <dcterms:modified xsi:type="dcterms:W3CDTF">2021-07-16T11:19:59Z</dcterms:modified>
</cp:coreProperties>
</file>